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6" r:id="rId2"/>
  </p:sldMasterIdLst>
  <p:notesMasterIdLst>
    <p:notesMasterId r:id="rId24"/>
  </p:notesMasterIdLst>
  <p:sldIdLst>
    <p:sldId id="256" r:id="rId3"/>
    <p:sldId id="3642" r:id="rId4"/>
    <p:sldId id="2147470845" r:id="rId5"/>
    <p:sldId id="2147470846" r:id="rId6"/>
    <p:sldId id="2147470844" r:id="rId7"/>
    <p:sldId id="3643" r:id="rId8"/>
    <p:sldId id="3634" r:id="rId9"/>
    <p:sldId id="272" r:id="rId10"/>
    <p:sldId id="2147470850" r:id="rId11"/>
    <p:sldId id="3655" r:id="rId12"/>
    <p:sldId id="3636" r:id="rId13"/>
    <p:sldId id="3640" r:id="rId14"/>
    <p:sldId id="2147470849" r:id="rId15"/>
    <p:sldId id="2147470841" r:id="rId16"/>
    <p:sldId id="2147470838" r:id="rId17"/>
    <p:sldId id="2147470839" r:id="rId18"/>
    <p:sldId id="2147470843" r:id="rId19"/>
    <p:sldId id="2147470813" r:id="rId20"/>
    <p:sldId id="2147470842" r:id="rId21"/>
    <p:sldId id="2147470848" r:id="rId22"/>
    <p:sldId id="280"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C4DD38-460F-4F23-8D63-F0EEC8484051}">
          <p14:sldIdLst>
            <p14:sldId id="256"/>
            <p14:sldId id="3642"/>
            <p14:sldId id="2147470845"/>
            <p14:sldId id="2147470846"/>
            <p14:sldId id="2147470844"/>
            <p14:sldId id="3643"/>
            <p14:sldId id="3634"/>
            <p14:sldId id="272"/>
            <p14:sldId id="2147470850"/>
            <p14:sldId id="3655"/>
            <p14:sldId id="3636"/>
            <p14:sldId id="3640"/>
            <p14:sldId id="2147470849"/>
            <p14:sldId id="2147470841"/>
            <p14:sldId id="2147470838"/>
            <p14:sldId id="2147470839"/>
            <p14:sldId id="2147470843"/>
            <p14:sldId id="2147470813"/>
            <p14:sldId id="2147470842"/>
            <p14:sldId id="2147470848"/>
            <p14:sldId id="2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B5BB02-598C-E93F-5A09-897A595F4D8C}" name="Tilly Hudspith" initials="TH" userId="S::Tilly.Hudspith@cse.org.uk::9e4d3c17-14a3-4737-b0f7-d73c53dbeb82" providerId="AD"/>
  <p188:author id="{52968624-5464-C526-6EB6-49D77002EFE6}" name="Leah Bromley" initials="LB" userId="S-1-5-21-2000478354-606747145-839522115-7242" providerId="AD"/>
  <p188:author id="{C065C83F-6DB5-E6DB-35B5-6C4C0AB90C16}" name="Leah Bromley" initials="LB" userId="S::leah.bromley@cse.org.uk::fcfa44a5-9552-4f4b-b164-64a12524cdef" providerId="AD"/>
  <p188:author id="{519EE743-A1D3-883F-C628-363DBFE6C53C}" name="Amy Staff" initials="AS" userId="S::Amy.Staff@cse.org.uk::8f3630d7-b150-43e8-9fbb-9cdbb95d75d5" providerId="AD"/>
  <p188:author id="{5E4F5650-3EFB-F6C2-B571-B612485E402E}" name="Guest User" initials="GU" userId="S::urn:spo:anon#5a74f57499a376eb3dc412a1392f1f643775edb011b62aad6b75d5f1cb9661ad::" providerId="AD"/>
  <p188:author id="{5EDA659E-CF2D-34A6-A521-C3284099C318}" name="Tim Weisselberg" initials="TW" userId="S::timw@cse.org.uk::61580026-00c6-4412-9d5e-4a28dc5d0cab" providerId="AD"/>
  <p188:author id="{EDCDD1B7-CAB5-B8BB-4D58-56EE5C8472F6}" name="Ian Preston" initials="IP" userId="S::ianp@cse.org.uk::0776d61b-3d39-4a7d-8603-8dbe528cda8a" providerId="AD"/>
  <p188:author id="{CF6F19E4-E399-F143-897A-A7271BE8499B}" name="Natasha Collins-Daniel" initials="NC" userId="S::natasha.collins-daniel@cse.org.uk::fa2572c4-2cae-42aa-81ba-9e898e56ddc9" providerId="AD"/>
  <p188:author id="{22C8A0F5-ACBF-B125-6799-CE1F66A68132}" name="Amy Mander" initials="AM" userId="S::Amy.Mander@cse.org.uk::0b8428f4-5401-4ce4-b19d-7dedc1f441f1" providerId="AD"/>
  <p188:author id="{1C61BDFA-F335-58D0-E243-FFABC3BB1A95}" name="Lydia Havill" initials="LH" userId="S::Lydia.Havill@cse.org.uk::34a47583-51aa-42b7-8ee3-3c37fd0bfce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2EB"/>
    <a:srgbClr val="E7E8E4"/>
    <a:srgbClr val="F7C540"/>
    <a:srgbClr val="1C0533"/>
    <a:srgbClr val="7E5DCC"/>
    <a:srgbClr val="F9CC5A"/>
    <a:srgbClr val="F2EBE0"/>
    <a:srgbClr val="6B5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65981" autoAdjust="0"/>
  </p:normalViewPr>
  <p:slideViewPr>
    <p:cSldViewPr snapToGrid="0">
      <p:cViewPr varScale="1">
        <p:scale>
          <a:sx n="50" d="100"/>
          <a:sy n="50" d="100"/>
        </p:scale>
        <p:origin x="1858"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D0FFB2D-B617-4149-BA1B-25BB10F307B0}" type="datetimeFigureOut">
              <a:rPr lang="en-GB" smtClean="0"/>
              <a:t>29/09/2026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EDCF27A-3428-43E8-B696-BF584269D79C}" type="slidenum">
              <a:rPr lang="en-GB" smtClean="0"/>
              <a:t>‹#›</a:t>
            </a:fld>
            <a:endParaRPr lang="en-GB"/>
          </a:p>
        </p:txBody>
      </p:sp>
    </p:spTree>
    <p:extLst>
      <p:ext uri="{BB962C8B-B14F-4D97-AF65-F5344CB8AC3E}">
        <p14:creationId xmlns:p14="http://schemas.microsoft.com/office/powerpoint/2010/main" val="3905637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i="0" dirty="0"/>
              <a:t>This workshop is designed for KS2-KS4 students with some knowledge of climate change. If your students need more information about climate change or energy, please see our Energy Matters resources: </a:t>
            </a:r>
            <a:r>
              <a:rPr lang="en-GB" b="1" i="0" dirty="0"/>
              <a:t>www.cse.org.uk/resource/teaching-climate-and-energy-educational-resources/ </a:t>
            </a:r>
          </a:p>
          <a:p>
            <a:endParaRPr lang="en-GB" b="1" i="0" dirty="0"/>
          </a:p>
          <a:p>
            <a:r>
              <a:rPr lang="en-GB" b="1" i="0" dirty="0"/>
              <a:t>To run this workshop, you will need either one giant map of your local area or several A3 printed maps, digital copies of maps of your local area inserted into the relevant slides, some green, yellow and pink post it notes, and some sticky dots. </a:t>
            </a:r>
          </a:p>
          <a:p>
            <a:endParaRPr lang="en-GB"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763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72315-4F21-A830-042A-95A9B8074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51D92-D668-0995-B653-D8B0806594EA}"/>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CA3D87CB-D9C5-B106-D4A9-126C541D6F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want to talk about energy and why it is important for young people to be part of the discussion and decision making </a:t>
            </a:r>
            <a:endParaRPr lang="en-GB" b="0" baseline="0" dirty="0"/>
          </a:p>
          <a:p>
            <a:endParaRPr lang="en-GB" dirty="0"/>
          </a:p>
        </p:txBody>
      </p:sp>
      <p:sp>
        <p:nvSpPr>
          <p:cNvPr id="4" name="Slide Number Placeholder 3">
            <a:extLst>
              <a:ext uri="{FF2B5EF4-FFF2-40B4-BE49-F238E27FC236}">
                <a16:creationId xmlns:a16="http://schemas.microsoft.com/office/drawing/2014/main" id="{B63B0E7D-ACE5-D6A5-4D13-36CCAAA595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4369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06D32-65CD-0138-2367-9BBDB1CC5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0216B-2A17-B5E4-F9A0-99C4DBC4267B}"/>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6BDED535-E371-17C3-1D88-536AA666D1C3}"/>
              </a:ext>
            </a:extLst>
          </p:cNvPr>
          <p:cNvSpPr>
            <a:spLocks noGrp="1"/>
          </p:cNvSpPr>
          <p:nvPr>
            <p:ph type="body" idx="1"/>
          </p:nvPr>
        </p:nvSpPr>
        <p:spPr/>
        <p:txBody>
          <a:bodyPr/>
          <a:lstStyle/>
          <a:p>
            <a:pPr marL="0" indent="0">
              <a:buFont typeface="Arial" panose="020B0604020202020204" pitchFamily="34" charset="0"/>
              <a:buNone/>
            </a:pPr>
            <a:r>
              <a:rPr lang="en-GB" dirty="0"/>
              <a:t>ASK THE ROOM: What is climate change?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CLICK THE SLIDE: UN definition will appear </a:t>
            </a:r>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1BB6120D-84C4-8F21-34AC-B7864D525F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5240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77DF2-F24C-E7D3-BB9D-93919B21F0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33F21-B097-A7D3-D36F-5715F97E6E17}"/>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52CC4E1D-EC02-6FBA-A24B-3374A34FFE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ASK THE ROOM: What energy generation infrastructure is in the landscape around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12124"/>
                </a:solidFill>
                <a:effectLst/>
                <a:latin typeface="Proxima Nova"/>
              </a:rPr>
              <a:t>For the next section, we’re going to think about how YOU could have more renewable energy in the area around your school.</a:t>
            </a:r>
          </a:p>
          <a:p>
            <a:endParaRPr lang="en-GB" dirty="0"/>
          </a:p>
          <a:p>
            <a:r>
              <a:rPr lang="en-GB" i="1" dirty="0"/>
              <a:t>This slide can be updated with screenshots from </a:t>
            </a:r>
            <a:r>
              <a:rPr lang="en-GB" b="1" i="1" dirty="0"/>
              <a:t>grid.iamkate.com</a:t>
            </a:r>
          </a:p>
        </p:txBody>
      </p:sp>
      <p:sp>
        <p:nvSpPr>
          <p:cNvPr id="4" name="Slide Number Placeholder 3">
            <a:extLst>
              <a:ext uri="{FF2B5EF4-FFF2-40B4-BE49-F238E27FC236}">
                <a16:creationId xmlns:a16="http://schemas.microsoft.com/office/drawing/2014/main" id="{E5B43E9F-E458-A888-1234-22A8754230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0990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05DC-1535-E492-CE6A-31B6ED0A2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0324E-C443-81D7-3EDA-E97B78139B3D}"/>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38514D85-91A5-A5BF-AF3A-8C2CCB81EA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major source of renewable energy is solar panels.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Solar panels turn light energy into electricity, so they </a:t>
            </a:r>
            <a:r>
              <a:rPr lang="en-GB" dirty="0">
                <a:effectLst/>
                <a:latin typeface="Arial" panose="020B0604020202020204" pitchFamily="34" charset="0"/>
              </a:rPr>
              <a:t>need to be built where sunlight can hit the panels directly. They don’t work if they are shaded by trees or buildings. The best place for a solar panel is facing South, because that direction gets the most sunlight over the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One roof of solar panels (on the south side!) can power most of the electricity for 1 home. A solar farm the size of a football pitch, like in this photo, would power about 51 homes. Solar farms can be put on fields like this, or they can go on roofs of big buildings.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latin typeface="Segoe UI Light" panose="020B0502040204020203" pitchFamily="34" charset="0"/>
                <a:ea typeface="Segoe UI Light" panose="020B0502040204020203" pitchFamily="34" charset="0"/>
                <a:cs typeface="Times New Roman" panose="02020603050405020304" pitchFamily="18" charset="0"/>
              </a:rPr>
              <a:t>Currently </a:t>
            </a:r>
            <a:r>
              <a:rPr lang="en-GB" sz="1400" b="0" i="0" dirty="0">
                <a:solidFill>
                  <a:srgbClr val="0A0A0A"/>
                </a:solidFill>
                <a:effectLst/>
                <a:latin typeface="Arial" panose="020B0604020202020204" pitchFamily="34" charset="0"/>
              </a:rPr>
              <a:t>the amount of land occupied by solar farms is between 15,580 and 17,364 hectares – this is around 0.06% to 0.07% of the total UK land area. </a:t>
            </a:r>
            <a:r>
              <a:rPr lang="en-GB" sz="1800" b="0" i="0" dirty="0">
                <a:solidFill>
                  <a:srgbClr val="0A0A0A"/>
                </a:solidFill>
                <a:effectLst/>
                <a:latin typeface="Arial" panose="020B0604020202020204" pitchFamily="34" charset="0"/>
              </a:rPr>
              <a:t>If we continue to deploy solar in the same proportions – the proportion on rooftop in relation to solar farms on the ground - as we have been doing, then a total of between 0.22% to 0.39% of total UK land (or 0.45% to 0.82% of agricultural land) might be needed for solar farms in the future to meet our energy and decarbonisation objectives. This figure includes existing solar farms.</a:t>
            </a:r>
            <a:endParaRPr lang="en-GB" sz="1400" b="0" i="0" dirty="0">
              <a:solidFill>
                <a:srgbClr val="0A0A0A"/>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426B259F-8539-9263-5009-7A80FFBF93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407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5012-06EB-1215-533C-4950CFCC4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7B5EF-26A8-E004-82B0-3288A4B0D23E}"/>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FDFF116E-D76D-FD17-6618-707DEBDD87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Wind turbines use the energy of the wind to make electricity. The blades turn in the wind and spin a turbine, which creates an electric charge. So, they’re great in windy places! Like on hills. The first wind turbine for electricity was built in Scotland in 1887. Before that wind energy was often used by windmills to grind grain.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Wind turbines come in many sizes, and a group of turbines is called a wind farm.</a:t>
            </a: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dirty="0">
                <a:effectLst/>
                <a:latin typeface="Arial" panose="020B0604020202020204" pitchFamily="34" charset="0"/>
                <a:ea typeface="Calibri" panose="020F0502020204030204" pitchFamily="34" charset="0"/>
                <a:cs typeface="Times New Roman" panose="02020603050405020304" pitchFamily="18" charset="0"/>
              </a:rPr>
              <a:t>This diagram shows you how big wind turbines can be built compared to the height of a house and a power line. Wind turbines that are 100 meters tall power about 500 homes. Very large wind turbines are 150 meters tall!! Turbines this large can power over 2000 homes. </a:t>
            </a:r>
            <a:endParaRPr lang="en-GB" dirty="0"/>
          </a:p>
          <a:p>
            <a:endParaRPr lang="en-GB" i="0" dirty="0">
              <a:effectLst/>
            </a:endParaRPr>
          </a:p>
        </p:txBody>
      </p:sp>
      <p:sp>
        <p:nvSpPr>
          <p:cNvPr id="4" name="Slide Number Placeholder 3">
            <a:extLst>
              <a:ext uri="{FF2B5EF4-FFF2-40B4-BE49-F238E27FC236}">
                <a16:creationId xmlns:a16="http://schemas.microsoft.com/office/drawing/2014/main" id="{24A14C0A-E15D-2BE8-56B1-F302F684D5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0601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410B-817C-23E8-97D6-868DD6022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5E8B2-B713-E170-D5AF-D4B6973D6094}"/>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773E9C74-35F5-DEF6-B23D-492639512971}"/>
              </a:ext>
            </a:extLst>
          </p:cNvPr>
          <p:cNvSpPr>
            <a:spLocks noGrp="1"/>
          </p:cNvSpPr>
          <p:nvPr>
            <p:ph type="body" idx="1"/>
          </p:nvPr>
        </p:nvSpPr>
        <p:spPr/>
        <p:txBody>
          <a:bodyPr/>
          <a:lstStyle/>
          <a:p>
            <a:endParaRPr lang="en-GB" dirty="0"/>
          </a:p>
          <a:p>
            <a:r>
              <a:rPr lang="en-GB" dirty="0"/>
              <a:t>It is some people’s jobs to decide where and when to build renewable energy. If you have ever seen a wind turbine or a solar panel, people with these jobs will have been involved in coming up with the idea, getting permission, designing it, paying for it or building it. Does anyone have suggestions of what jobs might build renewable energy?</a:t>
            </a:r>
          </a:p>
          <a:p>
            <a:endParaRPr lang="en-GB" dirty="0"/>
          </a:p>
          <a:p>
            <a:r>
              <a:rPr lang="en-GB" sz="1200" dirty="0"/>
              <a:t>CLICK</a:t>
            </a:r>
          </a:p>
          <a:p>
            <a:r>
              <a:rPr lang="en-GB" dirty="0"/>
              <a:t>Engineers. Does anyone know someone who is an engineer?</a:t>
            </a:r>
          </a:p>
          <a:p>
            <a:r>
              <a:rPr lang="en-GB" sz="1200" dirty="0"/>
              <a:t>Engineers test machines, products and new ways of doing things. </a:t>
            </a:r>
          </a:p>
          <a:p>
            <a:r>
              <a:rPr lang="en-GB" sz="1200" dirty="0"/>
              <a:t>They try to solve problems and invent solutions using maths and science, including how we can make enough clean energy.</a:t>
            </a:r>
          </a:p>
          <a:p>
            <a:endParaRPr lang="en-GB" sz="1200" dirty="0"/>
          </a:p>
          <a:p>
            <a:r>
              <a:rPr lang="en-GB" dirty="0"/>
              <a:t>CLICK</a:t>
            </a:r>
          </a:p>
          <a:p>
            <a:endParaRPr lang="en-GB" dirty="0"/>
          </a:p>
          <a:p>
            <a:r>
              <a:rPr lang="en-GB" dirty="0"/>
              <a:t>Town planners. Does anyone know someone who is a town planner? A parent or parent’s friend maybe? (Not expecting hands here…)</a:t>
            </a:r>
          </a:p>
          <a:p>
            <a:r>
              <a:rPr lang="en-GB" sz="1200" dirty="0"/>
              <a:t>Town planners design our cities, towns and villages. </a:t>
            </a:r>
          </a:p>
          <a:p>
            <a:r>
              <a:rPr lang="en-GB" sz="1200" dirty="0"/>
              <a:t>They try to make sure everyone can access housing, parks, hospitals, schools, shops, and energy, no matter where they live. </a:t>
            </a:r>
          </a:p>
          <a:p>
            <a:endParaRPr lang="en-GB" sz="1200" dirty="0"/>
          </a:p>
          <a:p>
            <a:r>
              <a:rPr lang="en-GB" sz="1200" dirty="0"/>
              <a:t>CLICK</a:t>
            </a:r>
          </a:p>
          <a:p>
            <a:endParaRPr lang="en-GB" sz="1200" dirty="0"/>
          </a:p>
          <a:p>
            <a:r>
              <a:rPr lang="en-GB" sz="1200" dirty="0"/>
              <a:t>Businesses. </a:t>
            </a:r>
          </a:p>
          <a:p>
            <a:r>
              <a:rPr lang="en-GB" sz="1200" dirty="0"/>
              <a:t>Business people can build renewable energy sources and sell the energy for a profit – to make money. Often these businesses might be energy companies who already own and sell  fossil fuel energy sources. Businesses can install or build renewables on their own buildings or on new areas. </a:t>
            </a:r>
          </a:p>
          <a:p>
            <a:endParaRPr lang="en-GB" sz="1200" dirty="0"/>
          </a:p>
          <a:p>
            <a:r>
              <a:rPr lang="en-GB" sz="1200" dirty="0"/>
              <a:t>CLICK </a:t>
            </a:r>
          </a:p>
          <a:p>
            <a:endParaRPr lang="en-GB" sz="1200" dirty="0"/>
          </a:p>
          <a:p>
            <a:r>
              <a:rPr lang="en-GB" sz="1200" dirty="0"/>
              <a:t>Community energy groups </a:t>
            </a:r>
          </a:p>
          <a:p>
            <a:r>
              <a:rPr lang="en-GB" sz="1400" dirty="0">
                <a:solidFill>
                  <a:schemeClr val="bg1"/>
                </a:solidFill>
                <a:latin typeface="Corbel" panose="020B0503020204020204" pitchFamily="34" charset="0"/>
              </a:rPr>
              <a:t>Groups of local people work together to fundraise for renewables that benefit the community, such as through selling cheaper electricity to community buildings, and keeping them open!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2BBBCA81-39BB-1D22-C55E-E32620B6E7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366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65D2-C90B-514C-C18B-FD0752232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B6093-48EC-A982-6C2F-AB4FE7BA02DE}"/>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13406DF4-6DD2-08F2-CBBF-B1D2F63B17CE}"/>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There's no single model, but many community energy projects follow a similar path. A local not-for-profit identifies an opportunity, perhaps a suitable site for a small solar farm. They raise money, often by selling shares to local people, and use that to fund construction. The landowner receives rent; shareholders receive a return on their investment.</a:t>
            </a:r>
          </a:p>
          <a:p>
            <a:r>
              <a:rPr lang="en-GB" sz="1200" kern="1200" dirty="0">
                <a:solidFill>
                  <a:schemeClr val="tx1"/>
                </a:solidFill>
                <a:effectLst/>
                <a:latin typeface="+mn-lt"/>
                <a:ea typeface="+mn-ea"/>
                <a:cs typeface="+mn-cs"/>
              </a:rPr>
              <a:t>Surplus profits don't disappear into a head office. They're reinvested locally, and get used to improve or benefit the local community. The renewable energy reduces carbon emissions. The money stays put.</a:t>
            </a:r>
          </a:p>
        </p:txBody>
      </p:sp>
      <p:sp>
        <p:nvSpPr>
          <p:cNvPr id="4" name="Slide Number Placeholder 3">
            <a:extLst>
              <a:ext uri="{FF2B5EF4-FFF2-40B4-BE49-F238E27FC236}">
                <a16:creationId xmlns:a16="http://schemas.microsoft.com/office/drawing/2014/main" id="{8449C8F7-1007-A958-5EAC-BDB700A65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8975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1EA3E-F94A-9FFB-393E-E90E46CCE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10904-36AC-339C-D185-C0F5C990AE6C}"/>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C0F79D78-C143-C4E2-79BF-2DCFC07850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5F2EB"/>
                </a:solidFill>
              </a:rPr>
              <a:t>The energy source being owned by the community rather than a big business means that the community can decide what to do with the money the energy makes. There are lots of options for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5F2EB"/>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5F2EB"/>
                </a:solidFill>
              </a:rPr>
              <a:t>Lower cost electricity for local people possible in some areas – several areas are doing this, but it depends on the grid connection. More community energy groups are trying to get a model for doing this that works more easily, so it’s being explored more.</a:t>
            </a:r>
          </a:p>
          <a:p>
            <a:endParaRPr lang="en-GB" dirty="0"/>
          </a:p>
        </p:txBody>
      </p:sp>
      <p:sp>
        <p:nvSpPr>
          <p:cNvPr id="4" name="Slide Number Placeholder 3">
            <a:extLst>
              <a:ext uri="{FF2B5EF4-FFF2-40B4-BE49-F238E27FC236}">
                <a16:creationId xmlns:a16="http://schemas.microsoft.com/office/drawing/2014/main" id="{F0277B84-56DC-67F1-2D6C-3FD7ED641A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7001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48453-B7ED-FDC9-4776-9F0C375BD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690B1-78E2-0015-4478-B62D04755830}"/>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D062F5C6-E2D5-F715-B73F-09EA6F985E81}"/>
              </a:ext>
            </a:extLst>
          </p:cNvPr>
          <p:cNvSpPr>
            <a:spLocks noGrp="1"/>
          </p:cNvSpPr>
          <p:nvPr>
            <p:ph type="body" idx="1"/>
          </p:nvPr>
        </p:nvSpPr>
        <p:spPr/>
        <p:txBody>
          <a:bodyPr/>
          <a:lstStyle/>
          <a:p>
            <a:r>
              <a:rPr lang="en-GB" b="1" dirty="0"/>
              <a:t>Energy owned by the people</a:t>
            </a:r>
          </a:p>
          <a:p>
            <a:r>
              <a:rPr lang="en-GB" dirty="0"/>
              <a:t>1,600 people members who helped fund the local solar farm. They vote on decisions, get discounts on their bills and are paid interest dividends. </a:t>
            </a:r>
            <a:endParaRPr lang="en-GB" sz="1200" b="0" i="0" kern="1200" dirty="0">
              <a:solidFill>
                <a:schemeClr val="tx1"/>
              </a:solidFill>
              <a:effectLst/>
              <a:latin typeface="+mn-lt"/>
              <a:ea typeface="+mn-ea"/>
              <a:cs typeface="+mn-cs"/>
            </a:endParaRPr>
          </a:p>
          <a:p>
            <a:pPr marL="285750" indent="-285750">
              <a:buFont typeface="Arial" panose="020B0604020202020204" pitchFamily="34" charset="0"/>
              <a:buChar char="•"/>
            </a:pPr>
            <a:r>
              <a:rPr lang="en-GB" dirty="0"/>
              <a:t>They own the solar farm. </a:t>
            </a:r>
          </a:p>
          <a:p>
            <a:endParaRPr lang="en-GB" dirty="0"/>
          </a:p>
          <a:p>
            <a:pPr marL="285750" indent="-285750">
              <a:buFont typeface="Arial" panose="020B0604020202020204" pitchFamily="34" charset="0"/>
              <a:buChar char="•"/>
            </a:pPr>
            <a:r>
              <a:rPr lang="en-GB" dirty="0"/>
              <a:t>30 acres (17 football fields) powers </a:t>
            </a:r>
            <a:r>
              <a:rPr lang="en-GB" b="1" dirty="0"/>
              <a:t>1,200 homes a year.</a:t>
            </a:r>
          </a:p>
          <a:p>
            <a:endParaRPr lang="en-GB" dirty="0"/>
          </a:p>
          <a:p>
            <a:pPr marL="285750" indent="-285750">
              <a:buFont typeface="Arial" panose="020B0604020202020204" pitchFamily="34" charset="0"/>
              <a:buChar char="•"/>
            </a:pPr>
            <a:r>
              <a:rPr lang="en-GB" dirty="0"/>
              <a:t>Has generated almost </a:t>
            </a:r>
            <a:r>
              <a:rPr lang="en-GB" b="1" dirty="0"/>
              <a:t>£1 million </a:t>
            </a:r>
            <a:r>
              <a:rPr lang="en-GB" dirty="0"/>
              <a:t>in grants for community groups since 2020.</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algn="just"/>
            <a:r>
              <a:rPr lang="en-GB" b="1" dirty="0"/>
              <a:t>Biodiversity at Westmill Solar Park</a:t>
            </a:r>
            <a:endParaRPr lang="en-GB" dirty="0"/>
          </a:p>
          <a:p>
            <a:pPr marL="285750" indent="-285750" algn="just">
              <a:buFont typeface="Arial" panose="020B0604020202020204" pitchFamily="34" charset="0"/>
              <a:buChar char="•"/>
            </a:pPr>
            <a:r>
              <a:rPr lang="en-GB" dirty="0"/>
              <a:t>Herd of 40 sheep graze between the panels. They are sheep native to the Westmill area. </a:t>
            </a:r>
          </a:p>
          <a:p>
            <a:pPr algn="just"/>
            <a:endParaRPr lang="en-GB" dirty="0"/>
          </a:p>
          <a:p>
            <a:pPr marL="285750" indent="-285750" algn="just">
              <a:buFont typeface="Arial" panose="020B0604020202020204" pitchFamily="34" charset="0"/>
              <a:buChar char="•"/>
            </a:pPr>
            <a:r>
              <a:rPr lang="en-GB" dirty="0"/>
              <a:t>Reseeded with a mix of local plant species. Increased biodiversity, meaning healthier soils, more insects and birds.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The sheep help maintain biodiversity by disturbing the soil and eating plants that aren’t helpful for the ecosystem.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More info: </a:t>
            </a:r>
            <a:r>
              <a:rPr lang="en-GB" b="1" dirty="0"/>
              <a:t>westmillenergy.coop</a:t>
            </a:r>
          </a:p>
          <a:p>
            <a:pPr marL="285750" indent="-285750">
              <a:buFont typeface="Arial" panose="020B0604020202020204" pitchFamily="34" charset="0"/>
              <a:buChar char="•"/>
            </a:pPr>
            <a:endParaRPr lang="en-GB" dirty="0"/>
          </a:p>
          <a:p>
            <a:endParaRPr lang="en-GB" dirty="0"/>
          </a:p>
        </p:txBody>
      </p:sp>
      <p:sp>
        <p:nvSpPr>
          <p:cNvPr id="4" name="Slide Number Placeholder 3">
            <a:extLst>
              <a:ext uri="{FF2B5EF4-FFF2-40B4-BE49-F238E27FC236}">
                <a16:creationId xmlns:a16="http://schemas.microsoft.com/office/drawing/2014/main" id="{59001A69-001B-4145-3C06-DBCF35DCB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63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066BE-A67A-8FB3-1F60-B6BC882BC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D4389-CC9F-1079-7557-6B1752BD3687}"/>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E30609B1-A10C-57D1-5CC2-8EF3272AF84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Calibri" pitchFamily="34" charset="0"/>
              </a:rPr>
              <a:t>Ideally, make one giant map of your local area for all students to add their sticky notes to. Otherwise, print A3 and hand out to groups of students. Give out a green, pink and yellow post it note to each student.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itchFamily="34" charset="0"/>
              </a:rPr>
              <a:t>SHOW OF HANDS: Who lives in inside the boundary of this map? Who lives outside of it? Which area do you live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itchFamily="34" charset="0"/>
              </a:rPr>
              <a:t>We’d like to know one thing that’s special, one thing you dislike and one thing you would like to see funded by a community benefit pot. Stick each sticky note on the right area of the big map.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latin typeface="Calibri" pitchFamily="34" charset="0"/>
              </a:rPr>
              <a:t>Think about an area that’s particularly beautiful, an area you enjoy spending time, a view from your house, where you walk your dog, etc.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latin typeface="Calibri" pitchFamily="34" charset="0"/>
              </a:rPr>
              <a:t>Think about areas you never really go, that are a bit noisy, that are a bit run down.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latin typeface="Calibri" pitchFamily="34" charset="0"/>
              </a:rPr>
              <a:t>Think about how you think the area could be improved with a bit of funding.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itchFamily="34" charset="0"/>
            </a:endParaRPr>
          </a:p>
          <a:p>
            <a:endParaRPr lang="en-GB" dirty="0"/>
          </a:p>
          <a:p>
            <a:endParaRPr lang="en-GB" dirty="0"/>
          </a:p>
        </p:txBody>
      </p:sp>
      <p:sp>
        <p:nvSpPr>
          <p:cNvPr id="4" name="Slide Number Placeholder 3">
            <a:extLst>
              <a:ext uri="{FF2B5EF4-FFF2-40B4-BE49-F238E27FC236}">
                <a16:creationId xmlns:a16="http://schemas.microsoft.com/office/drawing/2014/main" id="{933DFB95-C329-DDCF-55A4-CF025C6D09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6894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1304-7AD5-4592-469A-9288E3CEA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835A0-E07C-BEBA-7EC1-B269E187D5AD}"/>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E99E7506-FDF3-9B91-8BB1-03EFEE5726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1C0533"/>
                </a:solidFill>
                <a:latin typeface="Corbel" panose="020B0503020204020204" pitchFamily="34" charset="0"/>
              </a:rPr>
              <a:t>Your map will show you where renewable energy could go. Your task is to decide if you would want to see a community-owned wind turbine or solar farm built in your area, and if so, where it could go. </a:t>
            </a:r>
          </a:p>
          <a:p>
            <a:endParaRPr lang="en-GB" dirty="0"/>
          </a:p>
        </p:txBody>
      </p:sp>
      <p:sp>
        <p:nvSpPr>
          <p:cNvPr id="4" name="Slide Number Placeholder 3">
            <a:extLst>
              <a:ext uri="{FF2B5EF4-FFF2-40B4-BE49-F238E27FC236}">
                <a16:creationId xmlns:a16="http://schemas.microsoft.com/office/drawing/2014/main" id="{9A34C052-4A56-F183-23EE-A329711F83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8406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92FC9-021D-8729-B9C9-EEFD29802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687EC-CC00-F470-8D1F-903C50E82048}"/>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7E235475-D1B3-161B-A37C-C4196BE56930}"/>
              </a:ext>
            </a:extLst>
          </p:cNvPr>
          <p:cNvSpPr>
            <a:spLocks noGrp="1"/>
          </p:cNvSpPr>
          <p:nvPr>
            <p:ph type="body" idx="1"/>
          </p:nvPr>
        </p:nvSpPr>
        <p:spPr/>
        <p:txBody>
          <a:bodyPr/>
          <a:lstStyle/>
          <a:p>
            <a:r>
              <a:rPr lang="en-GB" dirty="0"/>
              <a:t>Insert a map of your local area here, ideally including some possible wind turbine sites. </a:t>
            </a:r>
          </a:p>
          <a:p>
            <a:endParaRPr lang="en-GB" dirty="0"/>
          </a:p>
          <a:p>
            <a:r>
              <a:rPr lang="en-GB" dirty="0"/>
              <a:t>Give a certain amount of sticky dots – e.g. four green, four red per group. Each group discusses where would be best (green sticky dot) and where wouldn’t work (red sticky dot). This activity can either run on the one giant map or on smaller group maps. </a:t>
            </a:r>
          </a:p>
        </p:txBody>
      </p:sp>
      <p:sp>
        <p:nvSpPr>
          <p:cNvPr id="4" name="Slide Number Placeholder 3">
            <a:extLst>
              <a:ext uri="{FF2B5EF4-FFF2-40B4-BE49-F238E27FC236}">
                <a16:creationId xmlns:a16="http://schemas.microsoft.com/office/drawing/2014/main" id="{5C08D6F1-AE0B-EE8F-1EF1-F0F49C7BDD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4235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3D9FE-E8A2-18BB-403C-07FDA9276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A05A1-36DB-94B6-8D48-E5ACBCE8D756}"/>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10434F8C-2B70-5FCA-7B57-0859112182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Insert a map of your local area here, ideally including some possible solar farm sites. </a:t>
            </a:r>
          </a:p>
          <a:p>
            <a:endParaRPr lang="en-GB" dirty="0"/>
          </a:p>
          <a:p>
            <a:r>
              <a:rPr lang="en-GB" dirty="0"/>
              <a:t>Give a certain amount of sticky dots – e.g. four green, four red per group. Each group discusses where would be best (green sticky dot) and where wouldn’t work (red sticky dot). This activity can either run on the one giant map or on smaller group maps. </a:t>
            </a:r>
          </a:p>
        </p:txBody>
      </p:sp>
      <p:sp>
        <p:nvSpPr>
          <p:cNvPr id="4" name="Slide Number Placeholder 3">
            <a:extLst>
              <a:ext uri="{FF2B5EF4-FFF2-40B4-BE49-F238E27FC236}">
                <a16:creationId xmlns:a16="http://schemas.microsoft.com/office/drawing/2014/main" id="{75B15ABF-716F-7D00-5E41-A82B9DF0AD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1623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7912C-41DC-5ACE-981F-D2E6F3B37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EFC12-EA97-C399-64D6-88C1E89C4FFD}"/>
              </a:ext>
            </a:extLst>
          </p:cNvPr>
          <p:cNvSpPr>
            <a:spLocks noGrp="1" noRot="1" noChangeAspect="1"/>
          </p:cNvSpPr>
          <p:nvPr>
            <p:ph type="sldImg"/>
          </p:nvPr>
        </p:nvSpPr>
        <p:spPr>
          <a:xfrm>
            <a:off x="422275" y="1241425"/>
            <a:ext cx="5953125" cy="3349625"/>
          </a:xfrm>
        </p:spPr>
        <p:txBody>
          <a:bodyPr/>
          <a:lstStyle/>
          <a:p>
            <a:endParaRPr lang="en-GB"/>
          </a:p>
        </p:txBody>
      </p:sp>
      <p:sp>
        <p:nvSpPr>
          <p:cNvPr id="3" name="Notes Placeholder 2">
            <a:extLst>
              <a:ext uri="{FF2B5EF4-FFF2-40B4-BE49-F238E27FC236}">
                <a16:creationId xmlns:a16="http://schemas.microsoft.com/office/drawing/2014/main" id="{359C612B-EC40-DC0C-04B6-A94F74E90648}"/>
              </a:ext>
            </a:extLst>
          </p:cNvPr>
          <p:cNvSpPr>
            <a:spLocks noGrp="1"/>
          </p:cNvSpPr>
          <p:nvPr>
            <p:ph type="body" idx="1"/>
          </p:nvPr>
        </p:nvSpPr>
        <p:spPr/>
        <p:txBody>
          <a:bodyPr/>
          <a:lstStyle/>
          <a:p>
            <a:r>
              <a:rPr lang="en-GB" dirty="0"/>
              <a:t>Insert the name of your local area and the percentage of homes each energy source could power. You can find information on the total number of homes in an area here:</a:t>
            </a:r>
            <a:r>
              <a:rPr lang="en-GB" b="1" dirty="0"/>
              <a:t> https://www.ons.gov.uk/peoplepopulationandcommunity/populationandmigration/populationestimates/adhocs/2441parishpopulationestimatesformid2021basedonbestfittingofoutputareastoparishes</a:t>
            </a:r>
          </a:p>
          <a:p>
            <a:endParaRPr lang="en-GB" dirty="0"/>
          </a:p>
        </p:txBody>
      </p:sp>
      <p:sp>
        <p:nvSpPr>
          <p:cNvPr id="4" name="Slide Number Placeholder 3">
            <a:extLst>
              <a:ext uri="{FF2B5EF4-FFF2-40B4-BE49-F238E27FC236}">
                <a16:creationId xmlns:a16="http://schemas.microsoft.com/office/drawing/2014/main" id="{E67CE261-8FB5-401C-50AB-EB84D85204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65489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Also look at outputs from the map and gather class consensus. </a:t>
            </a:r>
          </a:p>
        </p:txBody>
      </p:sp>
      <p:sp>
        <p:nvSpPr>
          <p:cNvPr id="4" name="Slide Number Placeholder 3"/>
          <p:cNvSpPr>
            <a:spLocks noGrp="1"/>
          </p:cNvSpPr>
          <p:nvPr>
            <p:ph type="sldNum" sz="quarter" idx="5"/>
          </p:nvPr>
        </p:nvSpPr>
        <p:spPr/>
        <p:txBody>
          <a:bodyPr/>
          <a:lstStyle/>
          <a:p>
            <a:fld id="{2EDCF27A-3428-43E8-B696-BF584269D79C}" type="slidenum">
              <a:rPr lang="en-GB" smtClean="0"/>
              <a:t>18</a:t>
            </a:fld>
            <a:endParaRPr lang="en-GB"/>
          </a:p>
        </p:txBody>
      </p:sp>
    </p:spTree>
    <p:extLst>
      <p:ext uri="{BB962C8B-B14F-4D97-AF65-F5344CB8AC3E}">
        <p14:creationId xmlns:p14="http://schemas.microsoft.com/office/powerpoint/2010/main" val="861106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8BC38-7038-C284-F327-28294DB1F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7BBA1-E2D7-95AE-8497-71C08C24B263}"/>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564896B0-21BA-DA46-C856-F863DD7C4E34}"/>
              </a:ext>
            </a:extLst>
          </p:cNvPr>
          <p:cNvSpPr>
            <a:spLocks noGrp="1"/>
          </p:cNvSpPr>
          <p:nvPr>
            <p:ph type="body" idx="1"/>
          </p:nvPr>
        </p:nvSpPr>
        <p:spPr/>
        <p:txBody>
          <a:bodyPr/>
          <a:lstStyle/>
          <a:p>
            <a:r>
              <a:rPr lang="en-GB" dirty="0"/>
              <a:t>Gather learnings from post it notes and from sticky dot voting and use this slide as a record. </a:t>
            </a:r>
          </a:p>
        </p:txBody>
      </p:sp>
      <p:sp>
        <p:nvSpPr>
          <p:cNvPr id="4" name="Slide Number Placeholder 3">
            <a:extLst>
              <a:ext uri="{FF2B5EF4-FFF2-40B4-BE49-F238E27FC236}">
                <a16:creationId xmlns:a16="http://schemas.microsoft.com/office/drawing/2014/main" id="{6669EBDA-B17C-4048-F67C-8D384294B824}"/>
              </a:ext>
            </a:extLst>
          </p:cNvPr>
          <p:cNvSpPr>
            <a:spLocks noGrp="1"/>
          </p:cNvSpPr>
          <p:nvPr>
            <p:ph type="sldNum" sz="quarter" idx="5"/>
          </p:nvPr>
        </p:nvSpPr>
        <p:spPr/>
        <p:txBody>
          <a:bodyPr/>
          <a:lstStyle/>
          <a:p>
            <a:fld id="{2EDCF27A-3428-43E8-B696-BF584269D79C}" type="slidenum">
              <a:rPr lang="en-GB" smtClean="0"/>
              <a:t>19</a:t>
            </a:fld>
            <a:endParaRPr lang="en-GB"/>
          </a:p>
        </p:txBody>
      </p:sp>
    </p:spTree>
    <p:extLst>
      <p:ext uri="{BB962C8B-B14F-4D97-AF65-F5344CB8AC3E}">
        <p14:creationId xmlns:p14="http://schemas.microsoft.com/office/powerpoint/2010/main" val="1313834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DB56B-4B9B-0790-3E2D-5E58C437C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0F7D3-016C-DE8C-14FD-E0B881E709D4}"/>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3FACA2C5-AB18-768F-2E3E-799B6C4BEC4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79B2959-B6C5-D10E-8DC4-6DE7598E3367}"/>
              </a:ext>
            </a:extLst>
          </p:cNvPr>
          <p:cNvSpPr>
            <a:spLocks noGrp="1"/>
          </p:cNvSpPr>
          <p:nvPr>
            <p:ph type="sldNum" sz="quarter" idx="5"/>
          </p:nvPr>
        </p:nvSpPr>
        <p:spPr/>
        <p:txBody>
          <a:bodyPr/>
          <a:lstStyle/>
          <a:p>
            <a:fld id="{2EDCF27A-3428-43E8-B696-BF584269D79C}" type="slidenum">
              <a:rPr lang="en-GB" smtClean="0"/>
              <a:t>20</a:t>
            </a:fld>
            <a:endParaRPr lang="en-GB"/>
          </a:p>
        </p:txBody>
      </p:sp>
    </p:spTree>
    <p:extLst>
      <p:ext uri="{BB962C8B-B14F-4D97-AF65-F5344CB8AC3E}">
        <p14:creationId xmlns:p14="http://schemas.microsoft.com/office/powerpoint/2010/main" val="1037536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An end card. A rare case of centred text!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F27A-3428-43E8-B696-BF584269D7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7705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with header">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ABD6642-9C8B-F352-F937-DA3919CFE3DE}"/>
              </a:ext>
            </a:extLst>
          </p:cNvPr>
          <p:cNvGrpSpPr/>
          <p:nvPr userDrawn="1"/>
        </p:nvGrpSpPr>
        <p:grpSpPr>
          <a:xfrm>
            <a:off x="540001" y="328226"/>
            <a:ext cx="11113200" cy="444028"/>
            <a:chOff x="540000" y="328226"/>
            <a:chExt cx="11113200" cy="444028"/>
          </a:xfrm>
        </p:grpSpPr>
        <p:pic>
          <p:nvPicPr>
            <p:cNvPr id="5" name="Picture 4" descr="A purple fan shaped logo&#10;&#10;Description automatically generated">
              <a:extLst>
                <a:ext uri="{FF2B5EF4-FFF2-40B4-BE49-F238E27FC236}">
                  <a16:creationId xmlns:a16="http://schemas.microsoft.com/office/drawing/2014/main" id="{B5491D41-DAE0-AA5A-BBFC-509E3EED56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6" name="Straight Connector 5">
              <a:extLst>
                <a:ext uri="{FF2B5EF4-FFF2-40B4-BE49-F238E27FC236}">
                  <a16:creationId xmlns:a16="http://schemas.microsoft.com/office/drawing/2014/main" id="{8652DFD1-EF40-4C0D-8E17-E25E8D0B93FB}"/>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8" name="Text Placeholder 7">
            <a:extLst>
              <a:ext uri="{FF2B5EF4-FFF2-40B4-BE49-F238E27FC236}">
                <a16:creationId xmlns:a16="http://schemas.microsoft.com/office/drawing/2014/main" id="{7B6D8082-000E-07F9-30CE-316FC187B931}"/>
              </a:ext>
            </a:extLst>
          </p:cNvPr>
          <p:cNvSpPr>
            <a:spLocks noGrp="1"/>
          </p:cNvSpPr>
          <p:nvPr userDrawn="1">
            <p:ph type="body" sz="quarter" idx="10"/>
          </p:nvPr>
        </p:nvSpPr>
        <p:spPr>
          <a:xfrm>
            <a:off x="540001" y="1260000"/>
            <a:ext cx="11113200" cy="4864100"/>
          </a:xfrm>
        </p:spPr>
        <p:txBody>
          <a:bodyPr/>
          <a:lstStyle/>
          <a:p>
            <a:pPr lvl="0"/>
            <a:endParaRPr lang="en-GB" dirty="0"/>
          </a:p>
        </p:txBody>
      </p:sp>
    </p:spTree>
    <p:extLst>
      <p:ext uri="{BB962C8B-B14F-4D97-AF65-F5344CB8AC3E}">
        <p14:creationId xmlns:p14="http://schemas.microsoft.com/office/powerpoint/2010/main" val="344084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16A5-67EC-8E76-8C3E-615E64C603B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F910793-175D-A80C-50D8-1EA174313E8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2693B71-CE40-6B8B-067A-655676B6ACAD}"/>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9F3FC77E-B607-B393-D1F2-F30F9F0096CE}"/>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D656EE5-E734-E955-E254-5D1BC61ABC09}"/>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2057905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8A06-5F08-E210-4946-041FCB70E5C7}"/>
              </a:ext>
            </a:extLst>
          </p:cNvPr>
          <p:cNvSpPr>
            <a:spLocks noGrp="1"/>
          </p:cNvSpPr>
          <p:nvPr>
            <p:ph type="title"/>
          </p:nvPr>
        </p:nvSpPr>
        <p:spPr>
          <a:xfrm>
            <a:off x="838202"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B3A6A9-88B1-8816-5564-F2481FE351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C8D857-6012-A4C6-8FFD-DC18F219BDE3}"/>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840BCF33-1D19-7621-7B41-BAC7CFFD61B1}"/>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5B5614F-8062-1366-DED9-B89D423B5B7C}"/>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grpSp>
        <p:nvGrpSpPr>
          <p:cNvPr id="10" name="Group 9">
            <a:extLst>
              <a:ext uri="{FF2B5EF4-FFF2-40B4-BE49-F238E27FC236}">
                <a16:creationId xmlns:a16="http://schemas.microsoft.com/office/drawing/2014/main" id="{D6E0E6A4-51FD-CE5D-9C59-1830FACB21A7}"/>
              </a:ext>
            </a:extLst>
          </p:cNvPr>
          <p:cNvGrpSpPr/>
          <p:nvPr userDrawn="1"/>
        </p:nvGrpSpPr>
        <p:grpSpPr>
          <a:xfrm>
            <a:off x="540001" y="328226"/>
            <a:ext cx="11113200" cy="444028"/>
            <a:chOff x="540000" y="328226"/>
            <a:chExt cx="11113200" cy="444028"/>
          </a:xfrm>
        </p:grpSpPr>
        <p:pic>
          <p:nvPicPr>
            <p:cNvPr id="11" name="Picture 10" descr="A purple fan shaped logo&#10;&#10;Description automatically generated">
              <a:extLst>
                <a:ext uri="{FF2B5EF4-FFF2-40B4-BE49-F238E27FC236}">
                  <a16:creationId xmlns:a16="http://schemas.microsoft.com/office/drawing/2014/main" id="{B8F0882B-500A-505E-EAEC-ABEF69168B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2" name="Straight Connector 11">
              <a:extLst>
                <a:ext uri="{FF2B5EF4-FFF2-40B4-BE49-F238E27FC236}">
                  <a16:creationId xmlns:a16="http://schemas.microsoft.com/office/drawing/2014/main" id="{3BCA5FAB-64D8-E8B8-477D-C01B0854B9A6}"/>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250476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C678-026E-5345-9D96-CCB9360B7C82}"/>
              </a:ext>
            </a:extLst>
          </p:cNvPr>
          <p:cNvSpPr>
            <a:spLocks noGrp="1"/>
          </p:cNvSpPr>
          <p:nvPr>
            <p:ph type="title"/>
          </p:nvPr>
        </p:nvSpPr>
        <p:spPr>
          <a:xfrm>
            <a:off x="831852"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95CAF7-731F-0F2B-AE79-9C628DC460F8}"/>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367BB9-FB4F-644E-08FE-1089BDC8C242}"/>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743715B7-EB5D-904E-4719-1DC370A34993}"/>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8247050-A59B-63EC-C8F0-3F6E5146169E}"/>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2650927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E136-45AA-0B13-238F-8489CB8B7FDE}"/>
              </a:ext>
            </a:extLst>
          </p:cNvPr>
          <p:cNvSpPr>
            <a:spLocks noGrp="1"/>
          </p:cNvSpPr>
          <p:nvPr>
            <p:ph type="title"/>
          </p:nvPr>
        </p:nvSpPr>
        <p:spPr>
          <a:xfrm>
            <a:off x="838202"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84D0F6-E319-0FCA-9379-68523AE0C672}"/>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E3826CB-933A-1B15-D25E-B23474D4CAB1}"/>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75761C2-1C1C-8026-20D2-2D4C3D9933AD}"/>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B5B109F2-F40C-AD83-FCAF-FEDB273E9069}"/>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7122465-8114-B325-4C61-85B762F51194}"/>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90975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D285-38D8-9482-7528-DF48873D8DF6}"/>
              </a:ext>
            </a:extLst>
          </p:cNvPr>
          <p:cNvSpPr>
            <a:spLocks noGrp="1"/>
          </p:cNvSpPr>
          <p:nvPr>
            <p:ph type="title"/>
          </p:nvPr>
        </p:nvSpPr>
        <p:spPr>
          <a:xfrm>
            <a:off x="839789"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7DF13D-EF02-91EA-16DA-B88795D32A3B}"/>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894CD-BCDC-8C7D-E5BE-D57D5DABE700}"/>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5AE4EB-75EC-1F9E-16F9-D5C30261BEF3}"/>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9FE406-87C7-F14C-1A5C-1EDBFD545711}"/>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676D51-38FF-77CD-99B3-7EBF6C6A9DEE}"/>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8" name="Footer Placeholder 7">
            <a:extLst>
              <a:ext uri="{FF2B5EF4-FFF2-40B4-BE49-F238E27FC236}">
                <a16:creationId xmlns:a16="http://schemas.microsoft.com/office/drawing/2014/main" id="{3325CE5A-7FCF-34BA-15E6-7CED9505D3C7}"/>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0AD9353C-0E98-3B42-2089-BA13E6415696}"/>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977477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7589-4B76-8F8E-ACFA-65F54635A594}"/>
              </a:ext>
            </a:extLst>
          </p:cNvPr>
          <p:cNvSpPr>
            <a:spLocks noGrp="1"/>
          </p:cNvSpPr>
          <p:nvPr>
            <p:ph type="title"/>
          </p:nvPr>
        </p:nvSpPr>
        <p:spPr>
          <a:xfrm>
            <a:off x="838202"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6BE1C77-FC6A-CFB4-943D-FE5FD61F94D9}"/>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4" name="Footer Placeholder 3">
            <a:extLst>
              <a:ext uri="{FF2B5EF4-FFF2-40B4-BE49-F238E27FC236}">
                <a16:creationId xmlns:a16="http://schemas.microsoft.com/office/drawing/2014/main" id="{553757BA-0395-C22A-A2D4-CA5E71F4640D}"/>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51A41B3D-1AD5-82AB-C3D9-80351DD01251}"/>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18188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F590-845A-C4F3-4FCC-8E28E0CAD55A}"/>
              </a:ext>
            </a:extLst>
          </p:cNvPr>
          <p:cNvSpPr>
            <a:spLocks noGrp="1"/>
          </p:cNvSpPr>
          <p:nvPr>
            <p:ph type="title"/>
          </p:nvPr>
        </p:nvSpPr>
        <p:spPr>
          <a:xfrm>
            <a:off x="838202"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D435CFE-74B9-EA84-27EA-6A926AA724A7}"/>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4" name="Footer Placeholder 3">
            <a:extLst>
              <a:ext uri="{FF2B5EF4-FFF2-40B4-BE49-F238E27FC236}">
                <a16:creationId xmlns:a16="http://schemas.microsoft.com/office/drawing/2014/main" id="{CF16E32D-1499-CFDF-D6D0-9C68BB8E1A2A}"/>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032D0FD2-FD39-F564-2545-8454FB1E48BE}"/>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1038050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3905C-2BEB-853A-982F-A10913838967}"/>
              </a:ext>
            </a:extLst>
          </p:cNvPr>
          <p:cNvSpPr>
            <a:spLocks noGrp="1"/>
          </p:cNvSpPr>
          <p:nvPr>
            <p:ph type="title"/>
          </p:nvPr>
        </p:nvSpPr>
        <p:spPr>
          <a:xfrm>
            <a:off x="839790" y="457200"/>
            <a:ext cx="3932236"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860D03-2828-74AF-7973-78C1CA6D7D1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F44640-5CF4-C400-583F-B39CFA914E7B}"/>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A3230B23-2EED-D2C4-7111-9823EE4E0ADD}"/>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200425C1-530D-0CCC-E8E1-4288EB11149B}"/>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44AF67AB-D666-933B-5FE5-F39A5B82A99C}"/>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4079529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BD1B-1167-65A2-DFFE-0049210BE05B}"/>
              </a:ext>
            </a:extLst>
          </p:cNvPr>
          <p:cNvSpPr>
            <a:spLocks noGrp="1"/>
          </p:cNvSpPr>
          <p:nvPr>
            <p:ph type="title"/>
          </p:nvPr>
        </p:nvSpPr>
        <p:spPr>
          <a:xfrm>
            <a:off x="839790" y="457200"/>
            <a:ext cx="3932236"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1B9FF3-8F64-9AE8-3D0B-884FDA3E840B}"/>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GB"/>
          </a:p>
        </p:txBody>
      </p:sp>
      <p:sp>
        <p:nvSpPr>
          <p:cNvPr id="4" name="Text Placeholder 3">
            <a:extLst>
              <a:ext uri="{FF2B5EF4-FFF2-40B4-BE49-F238E27FC236}">
                <a16:creationId xmlns:a16="http://schemas.microsoft.com/office/drawing/2014/main" id="{FAA95BA8-7F47-55FE-01F3-20177E2DECAC}"/>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85C2B3F9-53CB-7B9C-18CF-7DF0867E1A9C}"/>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0CA9C409-1BA8-A300-6422-80CABF13DBCF}"/>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1EE2F5FB-1A39-D7CF-FB73-389C3FDA0E66}"/>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28908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E0BA4-134D-76F5-3F11-7920E8E89F73}"/>
              </a:ext>
            </a:extLst>
          </p:cNvPr>
          <p:cNvSpPr>
            <a:spLocks noGrp="1"/>
          </p:cNvSpPr>
          <p:nvPr>
            <p:ph type="title"/>
          </p:nvPr>
        </p:nvSpPr>
        <p:spPr>
          <a:xfrm>
            <a:off x="838202"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C98F4B-4BB8-D4F3-D1E3-576A1DF8D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9CE186-42CB-5A52-1EC7-924E23F3712F}"/>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C2BB8638-BDDA-A8AD-2AD8-A95D94192B28}"/>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818B35F-CFCB-7F85-2AD9-7F6FE61B0DDC}"/>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854152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6FE80F-6B74-27B4-B7E8-36AA8A211C5D}"/>
              </a:ext>
            </a:extLst>
          </p:cNvPr>
          <p:cNvSpPr>
            <a:spLocks noGrp="1"/>
          </p:cNvSpPr>
          <p:nvPr>
            <p:ph type="title" orient="vert"/>
          </p:nvPr>
        </p:nvSpPr>
        <p:spPr>
          <a:xfrm>
            <a:off x="8724899"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B0030-4D9B-DA8E-738A-1E0EC4DF43F5}"/>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C34D9F-76A5-F1BD-9AE2-F880669C9A5F}"/>
              </a:ext>
            </a:extLst>
          </p:cNvPr>
          <p:cNvSpPr>
            <a:spLocks noGrp="1"/>
          </p:cNvSpPr>
          <p:nvPr>
            <p:ph type="dt" sz="half" idx="10"/>
          </p:nvPr>
        </p:nvSpPr>
        <p:spPr>
          <a:xfrm>
            <a:off x="838201" y="6356351"/>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5AFC1ECC-027F-A0E7-B332-4CEF56CB1D12}"/>
              </a:ext>
            </a:extLst>
          </p:cNvPr>
          <p:cNvSpPr>
            <a:spLocks noGrp="1"/>
          </p:cNvSpPr>
          <p:nvPr>
            <p:ph type="ftr" sz="quarter" idx="11"/>
          </p:nvPr>
        </p:nvSpPr>
        <p:spPr>
          <a:xfrm>
            <a:off x="4038602"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94616CD-B717-8EF8-EF26-D813372D355A}"/>
              </a:ext>
            </a:extLst>
          </p:cNvPr>
          <p:cNvSpPr>
            <a:spLocks noGrp="1"/>
          </p:cNvSpPr>
          <p:nvPr>
            <p:ph type="sldNum" sz="quarter" idx="12"/>
          </p:nvPr>
        </p:nvSpPr>
        <p:spPr>
          <a:xfrm>
            <a:off x="8610601" y="6356351"/>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887503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with header">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ABD6642-9C8B-F352-F937-DA3919CFE3DE}"/>
              </a:ext>
            </a:extLst>
          </p:cNvPr>
          <p:cNvGrpSpPr/>
          <p:nvPr userDrawn="1"/>
        </p:nvGrpSpPr>
        <p:grpSpPr>
          <a:xfrm>
            <a:off x="540000" y="328226"/>
            <a:ext cx="11113200" cy="444028"/>
            <a:chOff x="540000" y="328226"/>
            <a:chExt cx="11113200" cy="444028"/>
          </a:xfrm>
        </p:grpSpPr>
        <p:pic>
          <p:nvPicPr>
            <p:cNvPr id="5" name="Picture 4" descr="A purple fan shaped logo&#10;&#10;Description automatically generated">
              <a:extLst>
                <a:ext uri="{FF2B5EF4-FFF2-40B4-BE49-F238E27FC236}">
                  <a16:creationId xmlns:a16="http://schemas.microsoft.com/office/drawing/2014/main" id="{B5491D41-DAE0-AA5A-BBFC-509E3EED56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6" name="Straight Connector 5">
              <a:extLst>
                <a:ext uri="{FF2B5EF4-FFF2-40B4-BE49-F238E27FC236}">
                  <a16:creationId xmlns:a16="http://schemas.microsoft.com/office/drawing/2014/main" id="{8652DFD1-EF40-4C0D-8E17-E25E8D0B93FB}"/>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8" name="Text Placeholder 7">
            <a:extLst>
              <a:ext uri="{FF2B5EF4-FFF2-40B4-BE49-F238E27FC236}">
                <a16:creationId xmlns:a16="http://schemas.microsoft.com/office/drawing/2014/main" id="{7B6D8082-000E-07F9-30CE-316FC187B931}"/>
              </a:ext>
            </a:extLst>
          </p:cNvPr>
          <p:cNvSpPr>
            <a:spLocks noGrp="1"/>
          </p:cNvSpPr>
          <p:nvPr userDrawn="1">
            <p:ph type="body" sz="quarter" idx="10"/>
          </p:nvPr>
        </p:nvSpPr>
        <p:spPr>
          <a:xfrm>
            <a:off x="540000" y="1260000"/>
            <a:ext cx="11113200" cy="4864100"/>
          </a:xfrm>
        </p:spPr>
        <p:txBody>
          <a:bodyPr/>
          <a:lstStyle/>
          <a:p>
            <a:pPr lvl="0"/>
            <a:endParaRPr lang="en-GB" dirty="0"/>
          </a:p>
        </p:txBody>
      </p:sp>
    </p:spTree>
    <p:extLst>
      <p:ext uri="{BB962C8B-B14F-4D97-AF65-F5344CB8AC3E}">
        <p14:creationId xmlns:p14="http://schemas.microsoft.com/office/powerpoint/2010/main" val="513605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16A5-67EC-8E76-8C3E-615E64C603B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F910793-175D-A80C-50D8-1EA174313E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2693B71-CE40-6B8B-067A-655676B6ACAD}"/>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9F3FC77E-B607-B393-D1F2-F30F9F0096C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D656EE5-E734-E955-E254-5D1BC61ABC09}"/>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510807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8A06-5F08-E210-4946-041FCB70E5C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B3A6A9-88B1-8816-5564-F2481FE351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C8D857-6012-A4C6-8FFD-DC18F219BDE3}"/>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840BCF33-1D19-7621-7B41-BAC7CFFD61B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5B5614F-8062-1366-DED9-B89D423B5B7C}"/>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grpSp>
        <p:nvGrpSpPr>
          <p:cNvPr id="10" name="Group 9">
            <a:extLst>
              <a:ext uri="{FF2B5EF4-FFF2-40B4-BE49-F238E27FC236}">
                <a16:creationId xmlns:a16="http://schemas.microsoft.com/office/drawing/2014/main" id="{D6E0E6A4-51FD-CE5D-9C59-1830FACB21A7}"/>
              </a:ext>
            </a:extLst>
          </p:cNvPr>
          <p:cNvGrpSpPr/>
          <p:nvPr userDrawn="1"/>
        </p:nvGrpSpPr>
        <p:grpSpPr>
          <a:xfrm>
            <a:off x="540000" y="328226"/>
            <a:ext cx="11113200" cy="444028"/>
            <a:chOff x="540000" y="328226"/>
            <a:chExt cx="11113200" cy="444028"/>
          </a:xfrm>
        </p:grpSpPr>
        <p:pic>
          <p:nvPicPr>
            <p:cNvPr id="11" name="Picture 10" descr="A purple fan shaped logo&#10;&#10;Description automatically generated">
              <a:extLst>
                <a:ext uri="{FF2B5EF4-FFF2-40B4-BE49-F238E27FC236}">
                  <a16:creationId xmlns:a16="http://schemas.microsoft.com/office/drawing/2014/main" id="{B8F0882B-500A-505E-EAEC-ABEF69168B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2" name="Straight Connector 11">
              <a:extLst>
                <a:ext uri="{FF2B5EF4-FFF2-40B4-BE49-F238E27FC236}">
                  <a16:creationId xmlns:a16="http://schemas.microsoft.com/office/drawing/2014/main" id="{3BCA5FAB-64D8-E8B8-477D-C01B0854B9A6}"/>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641258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C678-026E-5345-9D96-CCB9360B7C8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95CAF7-731F-0F2B-AE79-9C628DC460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367BB9-FB4F-644E-08FE-1089BDC8C242}"/>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743715B7-EB5D-904E-4719-1DC370A3499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8247050-A59B-63EC-C8F0-3F6E5146169E}"/>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1595235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E136-45AA-0B13-238F-8489CB8B7FD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84D0F6-E319-0FCA-9379-68523AE0C6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E3826CB-933A-1B15-D25E-B23474D4CA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75761C2-1C1C-8026-20D2-2D4C3D9933AD}"/>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B5B109F2-F40C-AD83-FCAF-FEDB273E906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7122465-8114-B325-4C61-85B762F51194}"/>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559199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D285-38D8-9482-7528-DF48873D8DF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7DF13D-EF02-91EA-16DA-B88795D32A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894CD-BCDC-8C7D-E5BE-D57D5DABE7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5AE4EB-75EC-1F9E-16F9-D5C30261B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9FE406-87C7-F14C-1A5C-1EDBFD5457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676D51-38FF-77CD-99B3-7EBF6C6A9DEE}"/>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8" name="Footer Placeholder 7">
            <a:extLst>
              <a:ext uri="{FF2B5EF4-FFF2-40B4-BE49-F238E27FC236}">
                <a16:creationId xmlns:a16="http://schemas.microsoft.com/office/drawing/2014/main" id="{3325CE5A-7FCF-34BA-15E6-7CED9505D3C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0AD9353C-0E98-3B42-2089-BA13E6415696}"/>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369176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7589-4B76-8F8E-ACFA-65F54635A5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6BE1C77-FC6A-CFB4-943D-FE5FD61F94D9}"/>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4" name="Footer Placeholder 3">
            <a:extLst>
              <a:ext uri="{FF2B5EF4-FFF2-40B4-BE49-F238E27FC236}">
                <a16:creationId xmlns:a16="http://schemas.microsoft.com/office/drawing/2014/main" id="{553757BA-0395-C22A-A2D4-CA5E71F4640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51A41B3D-1AD5-82AB-C3D9-80351DD01251}"/>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388729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F590-845A-C4F3-4FCC-8E28E0CAD55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D435CFE-74B9-EA84-27EA-6A926AA724A7}"/>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4" name="Footer Placeholder 3">
            <a:extLst>
              <a:ext uri="{FF2B5EF4-FFF2-40B4-BE49-F238E27FC236}">
                <a16:creationId xmlns:a16="http://schemas.microsoft.com/office/drawing/2014/main" id="{CF16E32D-1499-CFDF-D6D0-9C68BB8E1A2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032D0FD2-FD39-F564-2545-8454FB1E48BE}"/>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4274507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3905C-2BEB-853A-982F-A1091383896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860D03-2828-74AF-7973-78C1CA6D7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F44640-5CF4-C400-583F-B39CFA914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230B23-2EED-D2C4-7111-9823EE4E0ADD}"/>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200425C1-530D-0CCC-E8E1-4288EB11149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44AF67AB-D666-933B-5FE5-F39A5B82A99C}"/>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3706667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BD1B-1167-65A2-DFFE-0049210BE05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1B9FF3-8F64-9AE8-3D0B-884FDA3E84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A95BA8-7F47-55FE-01F3-20177E2DE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C2B3F9-53CB-7B9C-18CF-7DF0867E1A9C}"/>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6" name="Footer Placeholder 5">
            <a:extLst>
              <a:ext uri="{FF2B5EF4-FFF2-40B4-BE49-F238E27FC236}">
                <a16:creationId xmlns:a16="http://schemas.microsoft.com/office/drawing/2014/main" id="{0CA9C409-1BA8-A300-6422-80CABF13DBC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1EE2F5FB-1A39-D7CF-FB73-389C3FDA0E66}"/>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686405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E0BA4-134D-76F5-3F11-7920E8E89F7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C98F4B-4BB8-D4F3-D1E3-576A1DF8D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9CE186-42CB-5A52-1EC7-924E23F3712F}"/>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C2BB8638-BDDA-A8AD-2AD8-A95D94192B2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818B35F-CFCB-7F85-2AD9-7F6FE61B0DDC}"/>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2510303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6FE80F-6B74-27B4-B7E8-36AA8A211C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B0030-4D9B-DA8E-738A-1E0EC4DF43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C34D9F-76A5-F1BD-9AE2-F880669C9A5F}"/>
              </a:ext>
            </a:extLst>
          </p:cNvPr>
          <p:cNvSpPr>
            <a:spLocks noGrp="1"/>
          </p:cNvSpPr>
          <p:nvPr>
            <p:ph type="dt" sz="half" idx="10"/>
          </p:nvPr>
        </p:nvSpPr>
        <p:spPr>
          <a:xfrm>
            <a:off x="838200" y="6356350"/>
            <a:ext cx="2743200" cy="365125"/>
          </a:xfrm>
          <a:prstGeom prst="rect">
            <a:avLst/>
          </a:prstGeom>
        </p:spPr>
        <p:txBody>
          <a:bodyPr/>
          <a:lstStyle/>
          <a:p>
            <a:fld id="{FBC4BE76-D0AB-45EB-8CF4-0A084D142A10}" type="datetimeFigureOut">
              <a:rPr lang="en-GB" smtClean="0"/>
              <a:t>29/09/2026</a:t>
            </a:fld>
            <a:endParaRPr lang="en-GB"/>
          </a:p>
        </p:txBody>
      </p:sp>
      <p:sp>
        <p:nvSpPr>
          <p:cNvPr id="5" name="Footer Placeholder 4">
            <a:extLst>
              <a:ext uri="{FF2B5EF4-FFF2-40B4-BE49-F238E27FC236}">
                <a16:creationId xmlns:a16="http://schemas.microsoft.com/office/drawing/2014/main" id="{5AFC1ECC-027F-A0E7-B332-4CEF56CB1D1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94616CD-B717-8EF8-EF26-D813372D355A}"/>
              </a:ext>
            </a:extLst>
          </p:cNvPr>
          <p:cNvSpPr>
            <a:spLocks noGrp="1"/>
          </p:cNvSpPr>
          <p:nvPr>
            <p:ph type="sldNum" sz="quarter" idx="12"/>
          </p:nvPr>
        </p:nvSpPr>
        <p:spPr>
          <a:xfrm>
            <a:off x="8610600" y="6356350"/>
            <a:ext cx="2743200" cy="365125"/>
          </a:xfrm>
          <a:prstGeom prst="rect">
            <a:avLst/>
          </a:prstGeom>
        </p:spPr>
        <p:txBody>
          <a:bodyPr/>
          <a:lstStyle/>
          <a:p>
            <a:fld id="{E008640E-9D94-41FC-81E6-225FF159056E}" type="slidenum">
              <a:rPr lang="en-GB" smtClean="0"/>
              <a:t>‹#›</a:t>
            </a:fld>
            <a:endParaRPr lang="en-GB"/>
          </a:p>
        </p:txBody>
      </p:sp>
    </p:spTree>
    <p:extLst>
      <p:ext uri="{BB962C8B-B14F-4D97-AF65-F5344CB8AC3E}">
        <p14:creationId xmlns:p14="http://schemas.microsoft.com/office/powerpoint/2010/main" val="96763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F23C1B-36A4-0EB3-40FA-52B77377C3BA}"/>
              </a:ext>
            </a:extLst>
          </p:cNvPr>
          <p:cNvSpPr>
            <a:spLocks noGrp="1"/>
          </p:cNvSpPr>
          <p:nvPr>
            <p:ph type="body" idx="1"/>
          </p:nvPr>
        </p:nvSpPr>
        <p:spPr>
          <a:xfrm>
            <a:off x="540001" y="1260000"/>
            <a:ext cx="11059817" cy="5023234"/>
          </a:xfrm>
          <a:prstGeom prst="rect">
            <a:avLst/>
          </a:prstGeom>
        </p:spPr>
        <p:txBody>
          <a:bodyPr vert="horz" lIns="0" tIns="0" rIns="0" bIns="0" rtlCol="0">
            <a:normAutofit/>
          </a:bodyPr>
          <a:lstStyle/>
          <a:p>
            <a:pPr lvl="0"/>
            <a:endParaRPr lang="en-GB" dirty="0"/>
          </a:p>
        </p:txBody>
      </p:sp>
    </p:spTree>
    <p:extLst>
      <p:ext uri="{BB962C8B-B14F-4D97-AF65-F5344CB8AC3E}">
        <p14:creationId xmlns:p14="http://schemas.microsoft.com/office/powerpoint/2010/main" val="321788809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11" rtl="0" eaLnBrk="1" latinLnBrk="0" hangingPunct="1">
        <a:lnSpc>
          <a:spcPct val="90000"/>
        </a:lnSpc>
        <a:spcBef>
          <a:spcPts val="1001"/>
        </a:spcBef>
        <a:buFont typeface="Arial" panose="020B0604020202020204" pitchFamily="34" charset="0"/>
        <a:buNone/>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F23C1B-36A4-0EB3-40FA-52B77377C3BA}"/>
              </a:ext>
            </a:extLst>
          </p:cNvPr>
          <p:cNvSpPr>
            <a:spLocks noGrp="1"/>
          </p:cNvSpPr>
          <p:nvPr>
            <p:ph type="body" idx="1"/>
          </p:nvPr>
        </p:nvSpPr>
        <p:spPr>
          <a:xfrm>
            <a:off x="540000" y="1260000"/>
            <a:ext cx="11059817" cy="5023234"/>
          </a:xfrm>
          <a:prstGeom prst="rect">
            <a:avLst/>
          </a:prstGeom>
        </p:spPr>
        <p:txBody>
          <a:bodyPr vert="horz" lIns="0" tIns="0" rIns="0" bIns="0" rtlCol="0">
            <a:normAutofit/>
          </a:bodyPr>
          <a:lstStyle/>
          <a:p>
            <a:pPr lvl="0"/>
            <a:endParaRPr lang="en-GB" dirty="0"/>
          </a:p>
        </p:txBody>
      </p:sp>
    </p:spTree>
    <p:extLst>
      <p:ext uri="{BB962C8B-B14F-4D97-AF65-F5344CB8AC3E}">
        <p14:creationId xmlns:p14="http://schemas.microsoft.com/office/powerpoint/2010/main" val="37152535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s://www.unonline.org/en/climatechange/what-is-climate-change.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hyperlink" Target="https://www.theguardian.com/environment/2023/feb/09/england-tallest-wind-turbine-bristol"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81857B-B2F0-4F28-AFAF-7DC372057A98}"/>
              </a:ext>
            </a:extLst>
          </p:cNvPr>
          <p:cNvSpPr txBox="1">
            <a:spLocks noGrp="1"/>
          </p:cNvSpPr>
          <p:nvPr>
            <p:ph type="title" idx="4294967295"/>
          </p:nvPr>
        </p:nvSpPr>
        <p:spPr>
          <a:xfrm>
            <a:off x="943896" y="2942637"/>
            <a:ext cx="10304208"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600" b="1" dirty="0">
                <a:solidFill>
                  <a:srgbClr val="F5F2EB"/>
                </a:solidFill>
                <a:latin typeface="Corbel" panose="020B0503020204020204" pitchFamily="34" charset="0"/>
                <a:ea typeface="+mn-ea"/>
                <a:cs typeface="+mn-cs"/>
              </a:rPr>
              <a:t>Community energy in your area</a:t>
            </a:r>
            <a:endParaRPr kumimoji="0" lang="en-GB" sz="3200" b="1" i="0" u="none" strike="noStrike" kern="1200" cap="none" spc="0" normalizeH="0" baseline="0" noProof="0" dirty="0">
              <a:ln>
                <a:noFill/>
              </a:ln>
              <a:solidFill>
                <a:schemeClr val="accent3"/>
              </a:solidFill>
              <a:effectLst/>
              <a:uLnTx/>
              <a:uFillTx/>
              <a:latin typeface="Corbel" panose="020B0503020204020204" pitchFamily="34" charset="0"/>
              <a:ea typeface="+mn-ea"/>
              <a:cs typeface="+mn-cs"/>
            </a:endParaRPr>
          </a:p>
        </p:txBody>
      </p:sp>
      <p:pic>
        <p:nvPicPr>
          <p:cNvPr id="7" name="Picture 6">
            <a:extLst>
              <a:ext uri="{FF2B5EF4-FFF2-40B4-BE49-F238E27FC236}">
                <a16:creationId xmlns:a16="http://schemas.microsoft.com/office/drawing/2014/main" id="{6459CBE2-E8A4-0ED9-A334-C14745CC9F8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711" y="890480"/>
            <a:ext cx="2792578" cy="1198198"/>
          </a:xfrm>
          <a:prstGeom prst="rect">
            <a:avLst/>
          </a:prstGeom>
        </p:spPr>
      </p:pic>
      <p:sp>
        <p:nvSpPr>
          <p:cNvPr id="3" name="TextBox 2">
            <a:extLst>
              <a:ext uri="{FF2B5EF4-FFF2-40B4-BE49-F238E27FC236}">
                <a16:creationId xmlns:a16="http://schemas.microsoft.com/office/drawing/2014/main" id="{5A30C2A8-A2EB-0869-D60E-85500C370007}"/>
              </a:ext>
            </a:extLst>
          </p:cNvPr>
          <p:cNvSpPr txBox="1"/>
          <p:nvPr/>
        </p:nvSpPr>
        <p:spPr>
          <a:xfrm>
            <a:off x="1755422" y="4973962"/>
            <a:ext cx="8681156" cy="9848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CCC4F2"/>
                </a:solidFill>
                <a:effectLst/>
                <a:uLnTx/>
                <a:uFillTx/>
                <a:latin typeface="Corbel" panose="020B0503020204020204" pitchFamily="34" charset="0"/>
                <a:ea typeface="+mn-ea"/>
                <a:cs typeface="+mn-cs"/>
              </a:rPr>
              <a:t>February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1C0533"/>
              </a:solidFill>
              <a:effectLst/>
              <a:uLnTx/>
              <a:uFillTx/>
              <a:latin typeface="Corbel" panose="020B0503020204020204" pitchFamily="34" charset="0"/>
              <a:ea typeface="+mn-ea"/>
              <a:cs typeface="+mn-cs"/>
            </a:endParaRPr>
          </a:p>
        </p:txBody>
      </p:sp>
      <p:sp>
        <p:nvSpPr>
          <p:cNvPr id="8" name="TextBox 7">
            <a:extLst>
              <a:ext uri="{FF2B5EF4-FFF2-40B4-BE49-F238E27FC236}">
                <a16:creationId xmlns:a16="http://schemas.microsoft.com/office/drawing/2014/main" id="{53B54A17-8DA7-632E-2438-8AB34C0135C5}"/>
              </a:ext>
            </a:extLst>
          </p:cNvPr>
          <p:cNvSpPr txBox="1"/>
          <p:nvPr/>
        </p:nvSpPr>
        <p:spPr>
          <a:xfrm>
            <a:off x="1755422" y="2465824"/>
            <a:ext cx="8681156" cy="9848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CCC4F2"/>
                </a:solidFill>
                <a:effectLst/>
                <a:uLnTx/>
                <a:uFillTx/>
                <a:latin typeface="Corbel" panose="020B0503020204020204" pitchFamily="34" charset="0"/>
                <a:ea typeface="+mn-ea"/>
                <a:cs typeface="+mn-cs"/>
              </a:rPr>
              <a:t>School workshop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1C0533"/>
              </a:solidFill>
              <a:effectLst/>
              <a:uLnTx/>
              <a:uFillTx/>
              <a:latin typeface="Corbel" panose="020B0503020204020204" pitchFamily="34" charset="0"/>
              <a:ea typeface="+mn-ea"/>
              <a:cs typeface="+mn-cs"/>
            </a:endParaRPr>
          </a:p>
        </p:txBody>
      </p:sp>
      <p:sp>
        <p:nvSpPr>
          <p:cNvPr id="5" name="TextBox 4">
            <a:extLst>
              <a:ext uri="{FF2B5EF4-FFF2-40B4-BE49-F238E27FC236}">
                <a16:creationId xmlns:a16="http://schemas.microsoft.com/office/drawing/2014/main" id="{EC13201E-A575-43C6-6690-F0EC4A1AFDFF}"/>
              </a:ext>
            </a:extLst>
          </p:cNvPr>
          <p:cNvSpPr txBox="1"/>
          <p:nvPr/>
        </p:nvSpPr>
        <p:spPr>
          <a:xfrm>
            <a:off x="513113" y="5958847"/>
            <a:ext cx="11165774" cy="338554"/>
          </a:xfrm>
          <a:prstGeom prst="rect">
            <a:avLst/>
          </a:prstGeom>
          <a:noFill/>
        </p:spPr>
        <p:txBody>
          <a:bodyPr wrap="square">
            <a:spAutoFit/>
          </a:bodyPr>
          <a:lstStyle/>
          <a:p>
            <a:pPr algn="ctr">
              <a:spcBef>
                <a:spcPct val="20000"/>
              </a:spcBef>
              <a:defRPr/>
            </a:pPr>
            <a:r>
              <a:rPr lang="en-GB" sz="1600" dirty="0">
                <a:solidFill>
                  <a:schemeClr val="bg1"/>
                </a:solidFill>
                <a:latin typeface="Corbel" pitchFamily="34" charset="0"/>
              </a:rPr>
              <a:t>This resource has been developed by the Centre for Sustainable Energy as part of the Future Energy Landscapes project. </a:t>
            </a:r>
          </a:p>
        </p:txBody>
      </p:sp>
    </p:spTree>
    <p:extLst>
      <p:ext uri="{BB962C8B-B14F-4D97-AF65-F5344CB8AC3E}">
        <p14:creationId xmlns:p14="http://schemas.microsoft.com/office/powerpoint/2010/main" val="2341471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81F41-91FF-75F4-3B4D-7558E77989FC}"/>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90384D4B-8E77-F5D1-3459-F95DA3452212}"/>
              </a:ext>
              <a:ext uri="{C183D7F6-B498-43B3-948B-1728B52AA6E4}">
                <adec:decorative xmlns:adec="http://schemas.microsoft.com/office/drawing/2017/decorative" val="1"/>
              </a:ext>
            </a:extLst>
          </p:cNvPr>
          <p:cNvGrpSpPr/>
          <p:nvPr/>
        </p:nvGrpSpPr>
        <p:grpSpPr>
          <a:xfrm>
            <a:off x="540001" y="328227"/>
            <a:ext cx="11113200" cy="444028"/>
            <a:chOff x="540000" y="328226"/>
            <a:chExt cx="11113200" cy="444028"/>
          </a:xfrm>
        </p:grpSpPr>
        <p:pic>
          <p:nvPicPr>
            <p:cNvPr id="13" name="Picture 12" descr="A purple fan shaped logo&#10;&#10;Description automatically generated">
              <a:extLst>
                <a:ext uri="{FF2B5EF4-FFF2-40B4-BE49-F238E27FC236}">
                  <a16:creationId xmlns:a16="http://schemas.microsoft.com/office/drawing/2014/main" id="{082E8A8C-C217-3F29-31A4-09AEA92C70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4" name="Straight Connector 13">
              <a:extLst>
                <a:ext uri="{FF2B5EF4-FFF2-40B4-BE49-F238E27FC236}">
                  <a16:creationId xmlns:a16="http://schemas.microsoft.com/office/drawing/2014/main" id="{6D907A5C-074B-8ECB-AFF7-05D06BCB2473}"/>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2" name="TextBox 1">
            <a:extLst>
              <a:ext uri="{FF2B5EF4-FFF2-40B4-BE49-F238E27FC236}">
                <a16:creationId xmlns:a16="http://schemas.microsoft.com/office/drawing/2014/main" id="{47796EE7-E317-32D8-38FF-4DC2524AC392}"/>
              </a:ext>
            </a:extLst>
          </p:cNvPr>
          <p:cNvSpPr txBox="1"/>
          <p:nvPr/>
        </p:nvSpPr>
        <p:spPr>
          <a:xfrm>
            <a:off x="477800" y="780286"/>
            <a:ext cx="11441068" cy="830997"/>
          </a:xfrm>
          <a:prstGeom prst="rect">
            <a:avLst/>
          </a:prstGeom>
          <a:noFill/>
        </p:spPr>
        <p:txBody>
          <a:bodyPr wrap="square" rtlCol="0">
            <a:spAutoFit/>
          </a:bodyPr>
          <a:lstStyle/>
          <a:p>
            <a:pPr defTabSz="914411">
              <a:defRPr/>
            </a:pPr>
            <a:r>
              <a:rPr lang="en-GB" sz="4800" b="1" dirty="0">
                <a:latin typeface="Corbel" panose="020B0503020204020204" pitchFamily="34" charset="0"/>
              </a:rPr>
              <a:t>Your Future </a:t>
            </a:r>
          </a:p>
        </p:txBody>
      </p:sp>
      <p:sp>
        <p:nvSpPr>
          <p:cNvPr id="5" name="TextBox 4">
            <a:extLst>
              <a:ext uri="{FF2B5EF4-FFF2-40B4-BE49-F238E27FC236}">
                <a16:creationId xmlns:a16="http://schemas.microsoft.com/office/drawing/2014/main" id="{D199715A-348F-0BBD-822C-11AD671B110E}"/>
              </a:ext>
            </a:extLst>
          </p:cNvPr>
          <p:cNvSpPr txBox="1"/>
          <p:nvPr/>
        </p:nvSpPr>
        <p:spPr>
          <a:xfrm>
            <a:off x="540001" y="1675844"/>
            <a:ext cx="11165774" cy="5115246"/>
          </a:xfrm>
          <a:prstGeom prst="rect">
            <a:avLst/>
          </a:prstGeom>
          <a:noFill/>
        </p:spPr>
        <p:txBody>
          <a:bodyPr wrap="square">
            <a:spAutoFit/>
          </a:bodyPr>
          <a:lstStyle/>
          <a:p>
            <a:pPr>
              <a:spcBef>
                <a:spcPct val="20000"/>
              </a:spcBef>
              <a:defRPr/>
            </a:pPr>
            <a:r>
              <a:rPr lang="en-GB" sz="2400" b="1" dirty="0">
                <a:latin typeface="Corbel" pitchFamily="34" charset="0"/>
              </a:rPr>
              <a:t>Purpose: </a:t>
            </a:r>
            <a:r>
              <a:rPr lang="en-GB" sz="2400" dirty="0">
                <a:latin typeface="Corbel" pitchFamily="34" charset="0"/>
              </a:rPr>
              <a:t>Explore community-owned renewable energy in your area and build a local consensus on the type, size and potential location of renewable technologies that might be acceptable (if any). </a:t>
            </a:r>
          </a:p>
          <a:p>
            <a:pPr>
              <a:spcBef>
                <a:spcPct val="20000"/>
              </a:spcBef>
              <a:defRPr/>
            </a:pPr>
            <a:endParaRPr lang="en-GB" sz="2400" dirty="0">
              <a:latin typeface="Corbel" pitchFamily="34" charset="0"/>
            </a:endParaRPr>
          </a:p>
          <a:p>
            <a:pPr defTabSz="914411">
              <a:spcBef>
                <a:spcPct val="20000"/>
              </a:spcBef>
              <a:defRPr/>
            </a:pPr>
            <a:r>
              <a:rPr lang="en-GB" sz="2400" b="1" dirty="0">
                <a:latin typeface="Corbel" pitchFamily="34" charset="0"/>
              </a:rPr>
              <a:t>Aims:</a:t>
            </a:r>
          </a:p>
          <a:p>
            <a:pPr marL="342904" indent="-342904" defTabSz="914411">
              <a:spcBef>
                <a:spcPct val="20000"/>
              </a:spcBef>
              <a:buFont typeface="Arial" panose="020B0604020202020204" pitchFamily="34" charset="0"/>
              <a:buChar char="•"/>
              <a:defRPr/>
            </a:pPr>
            <a:r>
              <a:rPr lang="en-GB" sz="2400" dirty="0">
                <a:latin typeface="Corbel" pitchFamily="34" charset="0"/>
              </a:rPr>
              <a:t>Map the local landscape, considering areas that are special or disliked</a:t>
            </a:r>
          </a:p>
          <a:p>
            <a:pPr marL="342904" indent="-342904" defTabSz="914411">
              <a:spcBef>
                <a:spcPct val="20000"/>
              </a:spcBef>
              <a:buFont typeface="Arial" panose="020B0604020202020204" pitchFamily="34" charset="0"/>
              <a:buChar char="•"/>
              <a:defRPr/>
            </a:pPr>
            <a:r>
              <a:rPr lang="en-GB" sz="2400" dirty="0">
                <a:latin typeface="Corbel" pitchFamily="34" charset="0"/>
              </a:rPr>
              <a:t>Reflect on energy use in the local landscape</a:t>
            </a:r>
          </a:p>
          <a:p>
            <a:pPr marL="342904" indent="-342904" defTabSz="914411">
              <a:spcBef>
                <a:spcPct val="20000"/>
              </a:spcBef>
              <a:buFont typeface="Arial" panose="020B0604020202020204" pitchFamily="34" charset="0"/>
              <a:buChar char="•"/>
              <a:defRPr/>
            </a:pPr>
            <a:r>
              <a:rPr lang="en-GB" sz="2400" dirty="0">
                <a:latin typeface="Corbel" pitchFamily="34" charset="0"/>
              </a:rPr>
              <a:t>Consider types of renewable energy that might be acceptable within the area from a selection of feasible options</a:t>
            </a:r>
          </a:p>
          <a:p>
            <a:pPr marL="342904" indent="-342904" defTabSz="914411">
              <a:spcBef>
                <a:spcPct val="20000"/>
              </a:spcBef>
              <a:buFont typeface="Arial" panose="020B0604020202020204" pitchFamily="34" charset="0"/>
              <a:buChar char="•"/>
              <a:defRPr/>
            </a:pPr>
            <a:r>
              <a:rPr lang="en-GB" sz="2400" dirty="0">
                <a:latin typeface="Corbel" pitchFamily="34" charset="0"/>
              </a:rPr>
              <a:t>Choose locations where these technologies might be located</a:t>
            </a:r>
          </a:p>
          <a:p>
            <a:pPr marL="342904" indent="-342904" defTabSz="914411">
              <a:spcBef>
                <a:spcPct val="20000"/>
              </a:spcBef>
              <a:buFont typeface="Arial" panose="020B0604020202020204" pitchFamily="34" charset="0"/>
              <a:buChar char="•"/>
              <a:defRPr/>
            </a:pPr>
            <a:r>
              <a:rPr lang="en-GB" sz="2400" dirty="0">
                <a:latin typeface="Corbel" pitchFamily="34" charset="0"/>
              </a:rPr>
              <a:t>Understand how and why it is important that you are part of the decision-making! </a:t>
            </a:r>
          </a:p>
          <a:p>
            <a:pPr defTabSz="914411">
              <a:spcBef>
                <a:spcPct val="20000"/>
              </a:spcBef>
              <a:defRPr/>
            </a:pPr>
            <a:endParaRPr lang="en-GB" sz="2400" dirty="0">
              <a:latin typeface="Corbel" pitchFamily="34" charset="0"/>
            </a:endParaRPr>
          </a:p>
        </p:txBody>
      </p:sp>
    </p:spTree>
    <p:extLst>
      <p:ext uri="{BB962C8B-B14F-4D97-AF65-F5344CB8AC3E}">
        <p14:creationId xmlns:p14="http://schemas.microsoft.com/office/powerpoint/2010/main" val="409053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A3BF3-0917-22EB-DB93-8EFC737E196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6B86CF-AFC2-31F3-E6FE-363B826E083D}"/>
              </a:ext>
              <a:ext uri="{C183D7F6-B498-43B3-948B-1728B52AA6E4}">
                <adec:decorative xmlns:adec="http://schemas.microsoft.com/office/drawing/2017/decorative" val="1"/>
              </a:ext>
            </a:extLst>
          </p:cNvPr>
          <p:cNvGrpSpPr/>
          <p:nvPr/>
        </p:nvGrpSpPr>
        <p:grpSpPr>
          <a:xfrm>
            <a:off x="540001" y="328227"/>
            <a:ext cx="11113200" cy="444028"/>
            <a:chOff x="540000" y="328226"/>
            <a:chExt cx="11113200" cy="444028"/>
          </a:xfrm>
        </p:grpSpPr>
        <p:pic>
          <p:nvPicPr>
            <p:cNvPr id="13" name="Picture 12" descr="A purple fan shaped logo&#10;&#10;Description automatically generated">
              <a:extLst>
                <a:ext uri="{FF2B5EF4-FFF2-40B4-BE49-F238E27FC236}">
                  <a16:creationId xmlns:a16="http://schemas.microsoft.com/office/drawing/2014/main" id="{2F1DCCA5-9439-773C-0891-23EB03F49F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4" name="Straight Connector 13">
              <a:extLst>
                <a:ext uri="{FF2B5EF4-FFF2-40B4-BE49-F238E27FC236}">
                  <a16:creationId xmlns:a16="http://schemas.microsoft.com/office/drawing/2014/main" id="{518D2C5E-5B09-6AC1-5E52-FBACC50302F4}"/>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2" name="TextBox 1">
            <a:extLst>
              <a:ext uri="{FF2B5EF4-FFF2-40B4-BE49-F238E27FC236}">
                <a16:creationId xmlns:a16="http://schemas.microsoft.com/office/drawing/2014/main" id="{35899629-6EF4-B70E-ADE9-0D6A2911C41E}"/>
              </a:ext>
            </a:extLst>
          </p:cNvPr>
          <p:cNvSpPr txBox="1"/>
          <p:nvPr/>
        </p:nvSpPr>
        <p:spPr>
          <a:xfrm>
            <a:off x="540001" y="1169754"/>
            <a:ext cx="11441068" cy="1569660"/>
          </a:xfrm>
          <a:prstGeom prst="rect">
            <a:avLst/>
          </a:prstGeom>
          <a:noFill/>
        </p:spPr>
        <p:txBody>
          <a:bodyPr wrap="square" rtlCol="0">
            <a:spAutoFit/>
          </a:bodyPr>
          <a:lstStyle/>
          <a:p>
            <a:pPr defTabSz="914411">
              <a:defRPr/>
            </a:pPr>
            <a:r>
              <a:rPr lang="en-GB" sz="4800" b="1" dirty="0">
                <a:solidFill>
                  <a:srgbClr val="1C0533"/>
                </a:solidFill>
                <a:latin typeface="Corbel" panose="020B0503020204020204" pitchFamily="34" charset="0"/>
              </a:rPr>
              <a:t>What is climate change? </a:t>
            </a:r>
          </a:p>
          <a:p>
            <a:pPr defTabSz="914411">
              <a:defRPr/>
            </a:pPr>
            <a:endParaRPr lang="en-GB" sz="4800" b="1" dirty="0">
              <a:solidFill>
                <a:srgbClr val="1C0533"/>
              </a:solidFill>
              <a:latin typeface="Corbel" panose="020B0503020204020204" pitchFamily="34" charset="0"/>
            </a:endParaRPr>
          </a:p>
        </p:txBody>
      </p:sp>
      <p:sp>
        <p:nvSpPr>
          <p:cNvPr id="4" name="TextBox 3">
            <a:extLst>
              <a:ext uri="{FF2B5EF4-FFF2-40B4-BE49-F238E27FC236}">
                <a16:creationId xmlns:a16="http://schemas.microsoft.com/office/drawing/2014/main" id="{530D8B19-6763-3B0B-A2C5-934E59AB9307}"/>
              </a:ext>
            </a:extLst>
          </p:cNvPr>
          <p:cNvSpPr txBox="1"/>
          <p:nvPr/>
        </p:nvSpPr>
        <p:spPr>
          <a:xfrm>
            <a:off x="6938682" y="2092566"/>
            <a:ext cx="4840942" cy="3416320"/>
          </a:xfrm>
          <a:prstGeom prst="rect">
            <a:avLst/>
          </a:prstGeom>
          <a:noFill/>
        </p:spPr>
        <p:txBody>
          <a:bodyPr wrap="square">
            <a:spAutoFit/>
          </a:bodyPr>
          <a:lstStyle/>
          <a:p>
            <a:pPr defTabSz="914411">
              <a:defRPr/>
            </a:pPr>
            <a:r>
              <a:rPr lang="en-GB" sz="2400" dirty="0">
                <a:solidFill>
                  <a:srgbClr val="1C0533"/>
                </a:solidFill>
                <a:latin typeface="Corbel" panose="020B0503020204020204" pitchFamily="34" charset="0"/>
              </a:rPr>
              <a:t>“Climate change refers to long-term shifts in temperatures and weather patterns. Since the 1800s, human activities have been the main driver of climate change, primarily due to the burning of fossil fuels like coal, oil and gas.”  </a:t>
            </a:r>
          </a:p>
          <a:p>
            <a:pPr defTabSz="914411">
              <a:defRPr/>
            </a:pPr>
            <a:endParaRPr lang="en-GB" sz="2400" dirty="0">
              <a:solidFill>
                <a:srgbClr val="1C0533"/>
              </a:solidFill>
              <a:latin typeface="Corbel" panose="020B0503020204020204" pitchFamily="34" charset="0"/>
            </a:endParaRPr>
          </a:p>
          <a:p>
            <a:pPr defTabSz="914411">
              <a:defRPr/>
            </a:pPr>
            <a:r>
              <a:rPr lang="en-GB" sz="2400" dirty="0">
                <a:solidFill>
                  <a:srgbClr val="1C0533"/>
                </a:solidFill>
                <a:latin typeface="Corbel" panose="020B0503020204020204" pitchFamily="34" charset="0"/>
                <a:hlinkClick r:id="rId4"/>
              </a:rPr>
              <a:t>United Nations</a:t>
            </a:r>
            <a:endParaRPr lang="en-GB" sz="2400" dirty="0">
              <a:solidFill>
                <a:srgbClr val="1C0533"/>
              </a:solidFill>
              <a:latin typeface="Corbel" panose="020B0503020204020204" pitchFamily="34" charset="0"/>
            </a:endParaRPr>
          </a:p>
        </p:txBody>
      </p:sp>
      <p:pic>
        <p:nvPicPr>
          <p:cNvPr id="5" name="Picture 4">
            <a:extLst>
              <a:ext uri="{FF2B5EF4-FFF2-40B4-BE49-F238E27FC236}">
                <a16:creationId xmlns:a16="http://schemas.microsoft.com/office/drawing/2014/main" id="{189963FA-DA4E-5EB5-B4C4-A4EA307830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911" y="2092566"/>
            <a:ext cx="5989769" cy="3993179"/>
          </a:xfrm>
          <a:prstGeom prst="rect">
            <a:avLst/>
          </a:prstGeom>
        </p:spPr>
      </p:pic>
    </p:spTree>
    <p:extLst>
      <p:ext uri="{BB962C8B-B14F-4D97-AF65-F5344CB8AC3E}">
        <p14:creationId xmlns:p14="http://schemas.microsoft.com/office/powerpoint/2010/main" val="333418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8A056-F9E7-F919-0B3E-DAE98E25E81C}"/>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36A0E71D-6F8D-C3E8-E2D5-E48B5A86B18B}"/>
              </a:ext>
              <a:ext uri="{C183D7F6-B498-43B3-948B-1728B52AA6E4}">
                <adec:decorative xmlns:adec="http://schemas.microsoft.com/office/drawing/2017/decorative" val="1"/>
              </a:ext>
            </a:extLst>
          </p:cNvPr>
          <p:cNvGrpSpPr/>
          <p:nvPr/>
        </p:nvGrpSpPr>
        <p:grpSpPr>
          <a:xfrm>
            <a:off x="540001" y="328227"/>
            <a:ext cx="11113200" cy="444028"/>
            <a:chOff x="540000" y="328226"/>
            <a:chExt cx="11113200" cy="444028"/>
          </a:xfrm>
        </p:grpSpPr>
        <p:pic>
          <p:nvPicPr>
            <p:cNvPr id="13" name="Picture 12" descr="A purple fan shaped logo&#10;&#10;Description automatically generated">
              <a:extLst>
                <a:ext uri="{FF2B5EF4-FFF2-40B4-BE49-F238E27FC236}">
                  <a16:creationId xmlns:a16="http://schemas.microsoft.com/office/drawing/2014/main" id="{3B28D1D8-4744-328A-2900-B9EB57D51A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4" name="Straight Connector 13">
              <a:extLst>
                <a:ext uri="{FF2B5EF4-FFF2-40B4-BE49-F238E27FC236}">
                  <a16:creationId xmlns:a16="http://schemas.microsoft.com/office/drawing/2014/main" id="{AB671918-5719-6AF9-2A85-4E6036451022}"/>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4" name="TextBox 3">
            <a:extLst>
              <a:ext uri="{FF2B5EF4-FFF2-40B4-BE49-F238E27FC236}">
                <a16:creationId xmlns:a16="http://schemas.microsoft.com/office/drawing/2014/main" id="{BD967228-711C-EE8D-8493-139A4647359B}"/>
              </a:ext>
            </a:extLst>
          </p:cNvPr>
          <p:cNvSpPr txBox="1"/>
          <p:nvPr/>
        </p:nvSpPr>
        <p:spPr>
          <a:xfrm>
            <a:off x="750933" y="925914"/>
            <a:ext cx="10567555" cy="2800767"/>
          </a:xfrm>
          <a:prstGeom prst="rect">
            <a:avLst/>
          </a:prstGeom>
          <a:noFill/>
        </p:spPr>
        <p:txBody>
          <a:bodyPr wrap="square" rtlCol="0">
            <a:spAutoFit/>
          </a:bodyPr>
          <a:lstStyle/>
          <a:p>
            <a:pPr defTabSz="914411">
              <a:defRPr/>
            </a:pPr>
            <a:r>
              <a:rPr lang="en-GB" sz="8800" b="1" dirty="0">
                <a:solidFill>
                  <a:srgbClr val="1C0533"/>
                </a:solidFill>
                <a:latin typeface="Corbel" panose="020B0503020204020204" pitchFamily="34" charset="0"/>
              </a:rPr>
              <a:t>Where does the UK get its energy from? </a:t>
            </a:r>
          </a:p>
        </p:txBody>
      </p:sp>
      <p:pic>
        <p:nvPicPr>
          <p:cNvPr id="6" name="Picture 5">
            <a:extLst>
              <a:ext uri="{FF2B5EF4-FFF2-40B4-BE49-F238E27FC236}">
                <a16:creationId xmlns:a16="http://schemas.microsoft.com/office/drawing/2014/main" id="{25054EC4-6547-4CA6-7DD5-05164C6B74DB}"/>
              </a:ext>
            </a:extLst>
          </p:cNvPr>
          <p:cNvPicPr>
            <a:picLocks noChangeAspect="1"/>
          </p:cNvPicPr>
          <p:nvPr/>
        </p:nvPicPr>
        <p:blipFill>
          <a:blip r:embed="rId4"/>
          <a:stretch>
            <a:fillRect/>
          </a:stretch>
        </p:blipFill>
        <p:spPr>
          <a:xfrm>
            <a:off x="385944" y="925914"/>
            <a:ext cx="11420111" cy="5499701"/>
          </a:xfrm>
          <a:prstGeom prst="rect">
            <a:avLst/>
          </a:prstGeom>
        </p:spPr>
      </p:pic>
    </p:spTree>
    <p:extLst>
      <p:ext uri="{BB962C8B-B14F-4D97-AF65-F5344CB8AC3E}">
        <p14:creationId xmlns:p14="http://schemas.microsoft.com/office/powerpoint/2010/main" val="372006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3DDE-AB7F-860D-DE47-40404A466F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3AB0CA3-D028-EA8F-47F0-EA0A24496A44}"/>
              </a:ext>
            </a:extLst>
          </p:cNvPr>
          <p:cNvSpPr txBox="1">
            <a:spLocks noGrp="1"/>
          </p:cNvSpPr>
          <p:nvPr>
            <p:ph type="title" idx="4294967295"/>
          </p:nvPr>
        </p:nvSpPr>
        <p:spPr>
          <a:xfrm>
            <a:off x="540000" y="1260000"/>
            <a:ext cx="6558030" cy="83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5401" b="1" dirty="0">
                <a:solidFill>
                  <a:prstClr val="black"/>
                </a:solidFill>
                <a:latin typeface="Corbel" panose="020B0503020204020204" pitchFamily="34" charset="0"/>
                <a:ea typeface="+mn-ea"/>
                <a:cs typeface="+mn-cs"/>
              </a:rPr>
              <a:t>Solar farm</a:t>
            </a:r>
            <a:endParaRPr lang="en-GB" sz="2400" dirty="0">
              <a:latin typeface="Corbel" panose="020B0503020204020204" pitchFamily="34" charset="0"/>
              <a:ea typeface="+mn-ea"/>
              <a:cs typeface="+mn-cs"/>
            </a:endParaRPr>
          </a:p>
        </p:txBody>
      </p:sp>
      <p:grpSp>
        <p:nvGrpSpPr>
          <p:cNvPr id="10" name="Group 9">
            <a:extLst>
              <a:ext uri="{FF2B5EF4-FFF2-40B4-BE49-F238E27FC236}">
                <a16:creationId xmlns:a16="http://schemas.microsoft.com/office/drawing/2014/main" id="{861C2945-0C5E-2B16-3779-911536E66F18}"/>
              </a:ext>
              <a:ext uri="{C183D7F6-B498-43B3-948B-1728B52AA6E4}">
                <adec:decorative xmlns:adec="http://schemas.microsoft.com/office/drawing/2017/decorative" val="1"/>
              </a:ext>
            </a:extLst>
          </p:cNvPr>
          <p:cNvGrpSpPr/>
          <p:nvPr/>
        </p:nvGrpSpPr>
        <p:grpSpPr>
          <a:xfrm>
            <a:off x="540001" y="328227"/>
            <a:ext cx="11113200" cy="444028"/>
            <a:chOff x="540000" y="328226"/>
            <a:chExt cx="11113200" cy="444028"/>
          </a:xfrm>
        </p:grpSpPr>
        <p:pic>
          <p:nvPicPr>
            <p:cNvPr id="13" name="Picture 12" descr="A purple fan shaped logo&#10;&#10;Description automatically generated">
              <a:extLst>
                <a:ext uri="{FF2B5EF4-FFF2-40B4-BE49-F238E27FC236}">
                  <a16:creationId xmlns:a16="http://schemas.microsoft.com/office/drawing/2014/main" id="{0B9398F7-D915-69BE-BF65-C25B7882AC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4" name="Straight Connector 13">
              <a:extLst>
                <a:ext uri="{FF2B5EF4-FFF2-40B4-BE49-F238E27FC236}">
                  <a16:creationId xmlns:a16="http://schemas.microsoft.com/office/drawing/2014/main" id="{60790756-502D-C909-2AB8-66DE02545960}"/>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4" name="TextBox 3">
            <a:extLst>
              <a:ext uri="{FF2B5EF4-FFF2-40B4-BE49-F238E27FC236}">
                <a16:creationId xmlns:a16="http://schemas.microsoft.com/office/drawing/2014/main" id="{E3E16876-40CB-6E56-5B21-1B0A24E1FB32}"/>
              </a:ext>
            </a:extLst>
          </p:cNvPr>
          <p:cNvSpPr txBox="1"/>
          <p:nvPr/>
        </p:nvSpPr>
        <p:spPr>
          <a:xfrm>
            <a:off x="535598" y="2304941"/>
            <a:ext cx="5167371" cy="4070025"/>
          </a:xfrm>
          <a:prstGeom prst="rect">
            <a:avLst/>
          </a:prstGeom>
          <a:noFill/>
        </p:spPr>
        <p:txBody>
          <a:bodyPr wrap="square">
            <a:spAutoFit/>
          </a:bodyPr>
          <a:lstStyle/>
          <a:p>
            <a:pPr marL="342904" indent="-342904" defTabSz="914411">
              <a:lnSpc>
                <a:spcPct val="120000"/>
              </a:lnSpc>
              <a:spcBef>
                <a:spcPts val="1801"/>
              </a:spcBef>
              <a:buFont typeface="Arial" panose="020B0604020202020204" pitchFamily="34" charset="0"/>
              <a:buChar char="•"/>
              <a:defRPr/>
            </a:pPr>
            <a:r>
              <a:rPr lang="en-GB" sz="2400" dirty="0">
                <a:solidFill>
                  <a:prstClr val="black"/>
                </a:solidFill>
                <a:latin typeface="Corbel" panose="020B0503020204020204" pitchFamily="34" charset="0"/>
              </a:rPr>
              <a:t>Interconnected panels arranged in rows, absorb sunlight and convert it into electricity.</a:t>
            </a:r>
          </a:p>
          <a:p>
            <a:pPr marL="342904" indent="-342904" defTabSz="914411">
              <a:lnSpc>
                <a:spcPct val="120000"/>
              </a:lnSpc>
              <a:spcBef>
                <a:spcPts val="1801"/>
              </a:spcBef>
              <a:buFont typeface="Arial" panose="020B0604020202020204" pitchFamily="34" charset="0"/>
              <a:buChar char="•"/>
              <a:defRPr/>
            </a:pPr>
            <a:r>
              <a:rPr lang="en-GB" sz="2400" dirty="0">
                <a:solidFill>
                  <a:prstClr val="black"/>
                </a:solidFill>
                <a:latin typeface="Corbel" panose="020B0503020204020204" pitchFamily="34" charset="0"/>
              </a:rPr>
              <a:t>Land requirements higher than wind. </a:t>
            </a:r>
          </a:p>
          <a:p>
            <a:pPr marL="342904" indent="-342904" defTabSz="914411">
              <a:lnSpc>
                <a:spcPct val="120000"/>
              </a:lnSpc>
              <a:spcBef>
                <a:spcPts val="1801"/>
              </a:spcBef>
              <a:buFont typeface="Arial" panose="020B0604020202020204" pitchFamily="34" charset="0"/>
              <a:buChar char="•"/>
              <a:defRPr/>
            </a:pPr>
            <a:r>
              <a:rPr lang="en-GB" sz="2400" dirty="0">
                <a:solidFill>
                  <a:prstClr val="black"/>
                </a:solidFill>
                <a:latin typeface="Corbel" panose="020B0503020204020204" pitchFamily="34" charset="0"/>
              </a:rPr>
              <a:t>Can provide opportunity for improving biodiversity and animal grazing.</a:t>
            </a:r>
          </a:p>
        </p:txBody>
      </p:sp>
      <p:pic>
        <p:nvPicPr>
          <p:cNvPr id="11" name="Picture 10">
            <a:extLst>
              <a:ext uri="{FF2B5EF4-FFF2-40B4-BE49-F238E27FC236}">
                <a16:creationId xmlns:a16="http://schemas.microsoft.com/office/drawing/2014/main" id="{D48BF14A-7F17-CBF9-2265-70F904DA0843}"/>
              </a:ext>
            </a:extLst>
          </p:cNvPr>
          <p:cNvPicPr>
            <a:picLocks noChangeAspect="1"/>
          </p:cNvPicPr>
          <p:nvPr/>
        </p:nvPicPr>
        <p:blipFill>
          <a:blip r:embed="rId4">
            <a:extLst>
              <a:ext uri="{28A0092B-C50C-407E-A947-70E740481C1C}">
                <a14:useLocalDpi xmlns:a14="http://schemas.microsoft.com/office/drawing/2010/main" val="0"/>
              </a:ext>
            </a:extLst>
          </a:blip>
          <a:srcRect t="8477"/>
          <a:stretch>
            <a:fillRect/>
          </a:stretch>
        </p:blipFill>
        <p:spPr>
          <a:xfrm>
            <a:off x="5702969" y="1516596"/>
            <a:ext cx="5952177" cy="485837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86694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7804BF3-4E1F-7DF3-15D1-8497C7421E6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365BCA82-5352-5289-6A71-2E8F45619584}"/>
              </a:ext>
              <a:ext uri="{C183D7F6-B498-43B3-948B-1728B52AA6E4}">
                <adec:decorative xmlns:adec="http://schemas.microsoft.com/office/drawing/2017/decorative" val="1"/>
              </a:ext>
            </a:extLst>
          </p:cNvPr>
          <p:cNvGrpSpPr/>
          <p:nvPr/>
        </p:nvGrpSpPr>
        <p:grpSpPr>
          <a:xfrm>
            <a:off x="540001" y="328227"/>
            <a:ext cx="11113200" cy="444028"/>
            <a:chOff x="540000" y="328226"/>
            <a:chExt cx="11113200" cy="444028"/>
          </a:xfrm>
        </p:grpSpPr>
        <p:pic>
          <p:nvPicPr>
            <p:cNvPr id="13" name="Picture 12" descr="A purple fan shaped logo&#10;&#10;Description automatically generated">
              <a:extLst>
                <a:ext uri="{FF2B5EF4-FFF2-40B4-BE49-F238E27FC236}">
                  <a16:creationId xmlns:a16="http://schemas.microsoft.com/office/drawing/2014/main" id="{8BCBA103-9A90-D64F-00F6-624B99B52C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06194" y="328226"/>
              <a:ext cx="680260" cy="347635"/>
            </a:xfrm>
            <a:prstGeom prst="rect">
              <a:avLst/>
            </a:prstGeom>
          </p:spPr>
        </p:pic>
        <p:cxnSp>
          <p:nvCxnSpPr>
            <p:cNvPr id="14" name="Straight Connector 13">
              <a:extLst>
                <a:ext uri="{FF2B5EF4-FFF2-40B4-BE49-F238E27FC236}">
                  <a16:creationId xmlns:a16="http://schemas.microsoft.com/office/drawing/2014/main" id="{C4ABFA06-683A-E605-F0BC-961A66C88B2A}"/>
                </a:ext>
              </a:extLst>
            </p:cNvPr>
            <p:cNvCxnSpPr>
              <a:cxnSpLocks/>
            </p:cNvCxnSpPr>
            <p:nvPr userDrawn="1"/>
          </p:nvCxnSpPr>
          <p:spPr>
            <a:xfrm>
              <a:off x="540000" y="772254"/>
              <a:ext cx="11113200" cy="0"/>
            </a:xfrm>
            <a:prstGeom prst="line">
              <a:avLst/>
            </a:prstGeom>
            <a:ln w="12700"/>
          </p:spPr>
          <p:style>
            <a:lnRef idx="2">
              <a:schemeClr val="dk1"/>
            </a:lnRef>
            <a:fillRef idx="0">
              <a:schemeClr val="dk1"/>
            </a:fillRef>
            <a:effectRef idx="1">
              <a:schemeClr val="dk1"/>
            </a:effectRef>
            <a:fontRef idx="minor">
              <a:schemeClr val="tx1"/>
            </a:fontRef>
          </p:style>
        </p:cxnSp>
      </p:grpSp>
      <p:sp>
        <p:nvSpPr>
          <p:cNvPr id="4" name="TextBox 3">
            <a:extLst>
              <a:ext uri="{FF2B5EF4-FFF2-40B4-BE49-F238E27FC236}">
                <a16:creationId xmlns:a16="http://schemas.microsoft.com/office/drawing/2014/main" id="{732C00BC-8EF5-1A03-1669-9A1EFAB85BE5}"/>
              </a:ext>
            </a:extLst>
          </p:cNvPr>
          <p:cNvSpPr txBox="1"/>
          <p:nvPr/>
        </p:nvSpPr>
        <p:spPr>
          <a:xfrm>
            <a:off x="535599" y="2304943"/>
            <a:ext cx="5449566" cy="4478149"/>
          </a:xfrm>
          <a:prstGeom prst="rect">
            <a:avLst/>
          </a:prstGeom>
          <a:noFill/>
        </p:spPr>
        <p:txBody>
          <a:bodyPr wrap="square">
            <a:spAutoFit/>
          </a:bodyPr>
          <a:lstStyle/>
          <a:p>
            <a:pPr marL="342904" indent="-342904" defTabSz="914411">
              <a:spcBef>
                <a:spcPts val="1801"/>
              </a:spcBef>
              <a:buFont typeface="Arial" panose="020B0604020202020204" pitchFamily="34" charset="0"/>
              <a:buChar char="•"/>
              <a:defRPr/>
            </a:pPr>
            <a:r>
              <a:rPr lang="en-GB" sz="2400" dirty="0">
                <a:solidFill>
                  <a:srgbClr val="000000"/>
                </a:solidFill>
                <a:latin typeface="Corbel" panose="020B0503020204020204"/>
                <a:ea typeface="Calibri" panose="020F0502020204030204" pitchFamily="34" charset="0"/>
                <a:cs typeface="Segoe UI Light" panose="020B0502040204020203" pitchFamily="34" charset="0"/>
              </a:rPr>
              <a:t>Blades rotate by the wind and turn kinetic (movement) energy into electrical energy.</a:t>
            </a:r>
          </a:p>
          <a:p>
            <a:pPr marL="342904" indent="-342904" defTabSz="914411">
              <a:spcBef>
                <a:spcPts val="1801"/>
              </a:spcBef>
              <a:buFont typeface="Arial" panose="020B0604020202020204" pitchFamily="34" charset="0"/>
              <a:buChar char="•"/>
              <a:defRPr/>
            </a:pPr>
            <a:r>
              <a:rPr lang="en-GB" sz="2400" dirty="0">
                <a:solidFill>
                  <a:srgbClr val="000000"/>
                </a:solidFill>
                <a:latin typeface="Corbel" panose="020B0503020204020204"/>
                <a:cs typeface="Segoe UI Light" panose="020B0502040204020203" pitchFamily="34" charset="0"/>
              </a:rPr>
              <a:t>More visible than solar, but lower land take. </a:t>
            </a:r>
          </a:p>
          <a:p>
            <a:pPr marL="342904" indent="-342904" defTabSz="914411">
              <a:spcBef>
                <a:spcPts val="1801"/>
              </a:spcBef>
              <a:buFont typeface="Arial" panose="020B0604020202020204" pitchFamily="34" charset="0"/>
              <a:buChar char="•"/>
              <a:defRPr/>
            </a:pPr>
            <a:r>
              <a:rPr lang="en-GB" sz="2400" dirty="0">
                <a:solidFill>
                  <a:srgbClr val="000000"/>
                </a:solidFill>
                <a:latin typeface="Corbel" panose="020B0503020204020204"/>
                <a:ea typeface="Calibri" panose="020F0502020204030204" pitchFamily="34" charset="0"/>
                <a:cs typeface="Segoe UI Light" panose="020B0502040204020203" pitchFamily="34" charset="0"/>
              </a:rPr>
              <a:t>Produce significantly </a:t>
            </a:r>
            <a:r>
              <a:rPr lang="en-GB" sz="2400" dirty="0">
                <a:solidFill>
                  <a:srgbClr val="000000"/>
                </a:solidFill>
                <a:latin typeface="Corbel" panose="020B0503020204020204"/>
                <a:cs typeface="Segoe UI Light" panose="020B0502040204020203" pitchFamily="34" charset="0"/>
              </a:rPr>
              <a:t>more electricity the taller and larger they are.</a:t>
            </a:r>
          </a:p>
          <a:p>
            <a:pPr marL="342904" indent="-342904" defTabSz="914411">
              <a:spcBef>
                <a:spcPts val="1801"/>
              </a:spcBef>
              <a:buFont typeface="Arial" panose="020B0604020202020204" pitchFamily="34" charset="0"/>
              <a:buChar char="•"/>
              <a:defRPr/>
            </a:pPr>
            <a:r>
              <a:rPr lang="en-GB" sz="2400" dirty="0">
                <a:solidFill>
                  <a:srgbClr val="000000"/>
                </a:solidFill>
                <a:latin typeface="Corbel" panose="020B0503020204020204"/>
                <a:ea typeface="Calibri" panose="020F0502020204030204" pitchFamily="34" charset="0"/>
                <a:cs typeface="Segoe UI Light" panose="020B0502040204020203" pitchFamily="34" charset="0"/>
              </a:rPr>
              <a:t>Average wind turbine height in UK is 94 metres but </a:t>
            </a:r>
            <a:r>
              <a:rPr lang="en-GB" sz="2400" dirty="0">
                <a:solidFill>
                  <a:prstClr val="black"/>
                </a:solidFill>
                <a:latin typeface="Corbel" panose="020B0503020204020204"/>
                <a:ea typeface="Calibri" panose="020F0502020204030204" pitchFamily="34" charset="0"/>
                <a:cs typeface="Segoe UI Light" panose="020B0502040204020203" pitchFamily="34" charset="0"/>
                <a:hlinkClick r:id="rId5">
                  <a:extLst>
                    <a:ext uri="{A12FA001-AC4F-418D-AE19-62706E023703}">
                      <ahyp:hlinkClr xmlns:ahyp="http://schemas.microsoft.com/office/drawing/2018/hyperlinkcolor" val="tx"/>
                    </a:ext>
                  </a:extLst>
                </a:hlinkClick>
              </a:rPr>
              <a:t>they can be up to 150 metres</a:t>
            </a:r>
            <a:r>
              <a:rPr lang="en-GB" sz="2400" dirty="0">
                <a:solidFill>
                  <a:prstClr val="black"/>
                </a:solidFill>
                <a:latin typeface="Corbel" panose="020B0503020204020204"/>
                <a:ea typeface="Calibri" panose="020F0502020204030204" pitchFamily="34" charset="0"/>
                <a:cs typeface="Segoe UI Light" panose="020B0502040204020203" pitchFamily="34" charset="0"/>
              </a:rPr>
              <a:t>.</a:t>
            </a:r>
          </a:p>
        </p:txBody>
      </p:sp>
      <p:sp>
        <p:nvSpPr>
          <p:cNvPr id="5" name="Title 5">
            <a:extLst>
              <a:ext uri="{FF2B5EF4-FFF2-40B4-BE49-F238E27FC236}">
                <a16:creationId xmlns:a16="http://schemas.microsoft.com/office/drawing/2014/main" id="{B99A4EBE-AA69-EDE9-EBAD-CBD3CD31147B}"/>
              </a:ext>
            </a:extLst>
          </p:cNvPr>
          <p:cNvSpPr txBox="1">
            <a:spLocks/>
          </p:cNvSpPr>
          <p:nvPr/>
        </p:nvSpPr>
        <p:spPr>
          <a:xfrm>
            <a:off x="540000" y="1259999"/>
            <a:ext cx="6558030" cy="83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411">
              <a:lnSpc>
                <a:spcPct val="100000"/>
              </a:lnSpc>
              <a:spcBef>
                <a:spcPts val="2400"/>
              </a:spcBef>
              <a:spcAft>
                <a:spcPts val="601"/>
              </a:spcAft>
              <a:defRPr/>
            </a:pPr>
            <a:r>
              <a:rPr lang="en-GB" sz="5401" b="1" dirty="0">
                <a:solidFill>
                  <a:prstClr val="black"/>
                </a:solidFill>
                <a:latin typeface="Corbel" panose="020B0503020204020204" pitchFamily="34" charset="0"/>
              </a:rPr>
              <a:t>Wind turbine</a:t>
            </a:r>
            <a:endParaRPr lang="en-GB" sz="2400" dirty="0">
              <a:solidFill>
                <a:prstClr val="black"/>
              </a:solidFill>
              <a:latin typeface="Corbel" panose="020B0503020204020204" pitchFamily="34" charset="0"/>
            </a:endParaRPr>
          </a:p>
        </p:txBody>
      </p:sp>
      <p:grpSp>
        <p:nvGrpSpPr>
          <p:cNvPr id="7" name="Group 6">
            <a:extLst>
              <a:ext uri="{FF2B5EF4-FFF2-40B4-BE49-F238E27FC236}">
                <a16:creationId xmlns:a16="http://schemas.microsoft.com/office/drawing/2014/main" id="{F0F91EE0-43E2-11C1-F567-35EEFA79B570}"/>
              </a:ext>
            </a:extLst>
          </p:cNvPr>
          <p:cNvGrpSpPr/>
          <p:nvPr/>
        </p:nvGrpSpPr>
        <p:grpSpPr>
          <a:xfrm>
            <a:off x="5867590" y="1925622"/>
            <a:ext cx="5980324" cy="4228089"/>
            <a:chOff x="5867590" y="1925622"/>
            <a:chExt cx="5980324" cy="4228089"/>
          </a:xfrm>
        </p:grpSpPr>
        <p:pic>
          <p:nvPicPr>
            <p:cNvPr id="6" name="Picture 5">
              <a:extLst>
                <a:ext uri="{FF2B5EF4-FFF2-40B4-BE49-F238E27FC236}">
                  <a16:creationId xmlns:a16="http://schemas.microsoft.com/office/drawing/2014/main" id="{5E3E4232-7DAB-F951-724B-FC271F16D1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7590" y="1925622"/>
              <a:ext cx="5980324" cy="4228089"/>
            </a:xfrm>
            <a:prstGeom prst="rect">
              <a:avLst/>
            </a:prstGeom>
            <a:ln>
              <a:solidFill>
                <a:schemeClr val="tx1"/>
              </a:solid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3B656AFB-5CE0-6087-AA30-629C52B6504C}"/>
                </a:ext>
              </a:extLst>
            </p:cNvPr>
            <p:cNvSpPr/>
            <p:nvPr/>
          </p:nvSpPr>
          <p:spPr>
            <a:xfrm>
              <a:off x="10644184" y="1956922"/>
              <a:ext cx="1124682" cy="696042"/>
            </a:xfrm>
            <a:prstGeom prst="rect">
              <a:avLst/>
            </a:prstGeom>
            <a:solidFill>
              <a:srgbClr val="F5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411"/>
              <a:endParaRPr lang="en-GB" sz="2400" dirty="0">
                <a:solidFill>
                  <a:prstClr val="black"/>
                </a:solidFill>
                <a:latin typeface="Corbel" panose="020B0503020204020204"/>
              </a:endParaRPr>
            </a:p>
          </p:txBody>
        </p:sp>
      </p:grpSp>
    </p:spTree>
    <p:extLst>
      <p:ext uri="{BB962C8B-B14F-4D97-AF65-F5344CB8AC3E}">
        <p14:creationId xmlns:p14="http://schemas.microsoft.com/office/powerpoint/2010/main" val="173145377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B8C2-639D-A950-3A1D-A19C62426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B5D8E-0851-F910-ACCA-523D9246AF42}"/>
              </a:ext>
            </a:extLst>
          </p:cNvPr>
          <p:cNvSpPr txBox="1">
            <a:spLocks noGrp="1"/>
          </p:cNvSpPr>
          <p:nvPr>
            <p:ph type="title" idx="4294967295"/>
          </p:nvPr>
        </p:nvSpPr>
        <p:spPr>
          <a:xfrm>
            <a:off x="540000" y="1259999"/>
            <a:ext cx="11046453" cy="83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5401" b="1" dirty="0">
                <a:solidFill>
                  <a:prstClr val="black"/>
                </a:solidFill>
                <a:latin typeface="Corbel" panose="020B0503020204020204" pitchFamily="34" charset="0"/>
                <a:ea typeface="+mn-ea"/>
                <a:cs typeface="+mn-cs"/>
              </a:rPr>
              <a:t>Who builds renewable energy?</a:t>
            </a:r>
          </a:p>
        </p:txBody>
      </p:sp>
      <p:sp>
        <p:nvSpPr>
          <p:cNvPr id="5" name="TextBox 4">
            <a:extLst>
              <a:ext uri="{FF2B5EF4-FFF2-40B4-BE49-F238E27FC236}">
                <a16:creationId xmlns:a16="http://schemas.microsoft.com/office/drawing/2014/main" id="{1506313A-2894-FA13-31D3-D5F929DF9D54}"/>
              </a:ext>
            </a:extLst>
          </p:cNvPr>
          <p:cNvSpPr txBox="1"/>
          <p:nvPr/>
        </p:nvSpPr>
        <p:spPr>
          <a:xfrm>
            <a:off x="540000" y="2383242"/>
            <a:ext cx="5556000" cy="3178114"/>
          </a:xfrm>
          <a:prstGeom prst="rect">
            <a:avLst/>
          </a:prstGeom>
          <a:noFill/>
        </p:spPr>
        <p:txBody>
          <a:bodyPr wrap="square" lIns="0" tIns="0" rIns="0" bIns="0" rtlCol="0">
            <a:spAutoFit/>
          </a:bodyPr>
          <a:lstStyle/>
          <a:p>
            <a:pPr marL="342900" indent="-342900" defTabSz="914411">
              <a:lnSpc>
                <a:spcPct val="120000"/>
              </a:lnSpc>
              <a:spcBef>
                <a:spcPct val="20000"/>
              </a:spcBef>
              <a:spcAft>
                <a:spcPts val="601"/>
              </a:spcAft>
              <a:buFont typeface="Arial" panose="020B0604020202020204" pitchFamily="34" charset="0"/>
              <a:buChar char="•"/>
              <a:defRPr/>
            </a:pPr>
            <a:r>
              <a:rPr lang="en-GB" sz="3600" dirty="0">
                <a:solidFill>
                  <a:prstClr val="black"/>
                </a:solidFill>
                <a:latin typeface="Corbel" panose="020B0503020204020204" pitchFamily="34" charset="0"/>
              </a:rPr>
              <a:t>Engineers</a:t>
            </a:r>
          </a:p>
          <a:p>
            <a:pPr marL="342900" indent="-342900" defTabSz="914411">
              <a:lnSpc>
                <a:spcPct val="120000"/>
              </a:lnSpc>
              <a:spcBef>
                <a:spcPct val="20000"/>
              </a:spcBef>
              <a:spcAft>
                <a:spcPts val="601"/>
              </a:spcAft>
              <a:buFont typeface="Arial" panose="020B0604020202020204" pitchFamily="34" charset="0"/>
              <a:buChar char="•"/>
              <a:defRPr/>
            </a:pPr>
            <a:r>
              <a:rPr lang="en-GB" sz="3600" dirty="0">
                <a:solidFill>
                  <a:prstClr val="black"/>
                </a:solidFill>
                <a:latin typeface="Corbel" panose="020B0503020204020204" pitchFamily="34" charset="0"/>
              </a:rPr>
              <a:t>Town planners.</a:t>
            </a:r>
          </a:p>
          <a:p>
            <a:pPr marL="342900" indent="-342900" defTabSz="914411">
              <a:lnSpc>
                <a:spcPct val="120000"/>
              </a:lnSpc>
              <a:spcBef>
                <a:spcPct val="20000"/>
              </a:spcBef>
              <a:spcAft>
                <a:spcPts val="601"/>
              </a:spcAft>
              <a:buFont typeface="Arial" panose="020B0604020202020204" pitchFamily="34" charset="0"/>
              <a:buChar char="•"/>
              <a:defRPr/>
            </a:pPr>
            <a:r>
              <a:rPr lang="en-GB" sz="3600" dirty="0">
                <a:solidFill>
                  <a:prstClr val="black"/>
                </a:solidFill>
                <a:latin typeface="Corbel" panose="020B0503020204020204" pitchFamily="34" charset="0"/>
              </a:rPr>
              <a:t>Businesses.</a:t>
            </a:r>
          </a:p>
          <a:p>
            <a:pPr marL="342900" indent="-342900" defTabSz="914411">
              <a:lnSpc>
                <a:spcPct val="120000"/>
              </a:lnSpc>
              <a:spcBef>
                <a:spcPct val="20000"/>
              </a:spcBef>
              <a:spcAft>
                <a:spcPts val="601"/>
              </a:spcAft>
              <a:buFont typeface="Arial" panose="020B0604020202020204" pitchFamily="34" charset="0"/>
              <a:buChar char="•"/>
              <a:defRPr/>
            </a:pPr>
            <a:r>
              <a:rPr lang="en-GB" sz="3600" dirty="0"/>
              <a:t>Community energy groups</a:t>
            </a:r>
            <a:r>
              <a:rPr lang="en-GB" sz="2400" dirty="0"/>
              <a:t>.</a:t>
            </a:r>
          </a:p>
        </p:txBody>
      </p:sp>
    </p:spTree>
    <p:extLst>
      <p:ext uri="{BB962C8B-B14F-4D97-AF65-F5344CB8AC3E}">
        <p14:creationId xmlns:p14="http://schemas.microsoft.com/office/powerpoint/2010/main" val="14626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ABAF8D1-EBAD-0792-ECCF-2B1FEB6497F0}"/>
              </a:ext>
            </a:extLst>
          </p:cNvPr>
          <p:cNvSpPr txBox="1">
            <a:spLocks noGrp="1"/>
          </p:cNvSpPr>
          <p:nvPr>
            <p:ph type="title" idx="4294967295"/>
          </p:nvPr>
        </p:nvSpPr>
        <p:spPr>
          <a:xfrm>
            <a:off x="540000" y="2967335"/>
            <a:ext cx="11046453" cy="923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0"/>
              </a:spcBef>
              <a:defRPr/>
            </a:pPr>
            <a:r>
              <a:rPr lang="en-GB" sz="6000" b="1" dirty="0">
                <a:latin typeface="Corbel" panose="020B0503020204020204" pitchFamily="34" charset="0"/>
                <a:ea typeface="+mn-ea"/>
                <a:cs typeface="+mn-cs"/>
              </a:rPr>
              <a:t>What is community energy?</a:t>
            </a:r>
            <a:endParaRPr lang="en-GB" sz="6000" dirty="0">
              <a:latin typeface="Corbel Light" panose="020B0303020204020204" pitchFamily="34" charset="0"/>
              <a:ea typeface="+mn-ea"/>
              <a:cs typeface="+mn-cs"/>
            </a:endParaRPr>
          </a:p>
        </p:txBody>
      </p:sp>
    </p:spTree>
    <p:extLst>
      <p:ext uri="{BB962C8B-B14F-4D97-AF65-F5344CB8AC3E}">
        <p14:creationId xmlns:p14="http://schemas.microsoft.com/office/powerpoint/2010/main" val="1334862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15F51-4D45-3982-69DA-ED7B61FAC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11BA1-0E2A-B973-AA20-820950E8C504}"/>
              </a:ext>
            </a:extLst>
          </p:cNvPr>
          <p:cNvSpPr txBox="1">
            <a:spLocks noGrp="1"/>
          </p:cNvSpPr>
          <p:nvPr>
            <p:ph type="title" idx="4294967295"/>
          </p:nvPr>
        </p:nvSpPr>
        <p:spPr>
          <a:xfrm>
            <a:off x="540000" y="1259999"/>
            <a:ext cx="11046453" cy="83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5401" b="1" dirty="0">
                <a:solidFill>
                  <a:prstClr val="black"/>
                </a:solidFill>
                <a:latin typeface="Corbel" panose="020B0503020204020204" pitchFamily="34" charset="0"/>
                <a:ea typeface="+mn-ea"/>
                <a:cs typeface="+mn-cs"/>
              </a:rPr>
              <a:t>There are lots of different models</a:t>
            </a:r>
          </a:p>
        </p:txBody>
      </p:sp>
      <p:sp>
        <p:nvSpPr>
          <p:cNvPr id="5" name="TextBox 4">
            <a:extLst>
              <a:ext uri="{FF2B5EF4-FFF2-40B4-BE49-F238E27FC236}">
                <a16:creationId xmlns:a16="http://schemas.microsoft.com/office/drawing/2014/main" id="{F1036280-55B9-1E00-3FA9-3D753A4C7A8F}"/>
              </a:ext>
            </a:extLst>
          </p:cNvPr>
          <p:cNvSpPr txBox="1"/>
          <p:nvPr/>
        </p:nvSpPr>
        <p:spPr>
          <a:xfrm>
            <a:off x="540000" y="2383242"/>
            <a:ext cx="8539452" cy="3383683"/>
          </a:xfrm>
          <a:prstGeom prst="rect">
            <a:avLst/>
          </a:prstGeom>
          <a:noFill/>
        </p:spPr>
        <p:txBody>
          <a:bodyPr wrap="square" lIns="0" tIns="0" rIns="0" bIns="0" rtlCol="0">
            <a:spAutoFit/>
          </a:bodyPr>
          <a:lstStyle/>
          <a:p>
            <a:pPr defTabSz="914411">
              <a:lnSpc>
                <a:spcPct val="120000"/>
              </a:lnSpc>
              <a:spcBef>
                <a:spcPct val="20000"/>
              </a:spcBef>
              <a:spcAft>
                <a:spcPts val="601"/>
              </a:spcAft>
              <a:defRPr/>
            </a:pPr>
            <a:r>
              <a:rPr lang="en-GB" sz="2400" dirty="0">
                <a:solidFill>
                  <a:prstClr val="black"/>
                </a:solidFill>
                <a:latin typeface="Corbel" panose="020B0503020204020204" pitchFamily="34" charset="0"/>
              </a:rPr>
              <a:t>Although many community energy projects follow a similar path:</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pitchFamily="34" charset="0"/>
              </a:rPr>
              <a:t>Identify opportunity.</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pitchFamily="34" charset="0"/>
              </a:rPr>
              <a:t>Raise money for construction, including selling shares.</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t>Landowner receives rent; shareholders receive interest.</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t>Profits are reinvested locally.</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t>Money stays in community, carbon emissions are reduced.</a:t>
            </a:r>
          </a:p>
        </p:txBody>
      </p:sp>
    </p:spTree>
    <p:extLst>
      <p:ext uri="{BB962C8B-B14F-4D97-AF65-F5344CB8AC3E}">
        <p14:creationId xmlns:p14="http://schemas.microsoft.com/office/powerpoint/2010/main" val="1240410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AECA5-A6B1-ADB7-CDCD-0D5816E5A41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FBF19F-5389-2795-3D5A-1C5217D3B6CE}"/>
              </a:ext>
            </a:extLst>
          </p:cNvPr>
          <p:cNvSpPr txBox="1">
            <a:spLocks noGrp="1"/>
          </p:cNvSpPr>
          <p:nvPr>
            <p:ph type="title" idx="4294967295"/>
          </p:nvPr>
        </p:nvSpPr>
        <p:spPr>
          <a:xfrm>
            <a:off x="540000" y="1001816"/>
            <a:ext cx="11046453" cy="16622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5401" b="1" dirty="0">
                <a:latin typeface="Corbel" panose="020B0503020204020204" pitchFamily="34" charset="0"/>
                <a:ea typeface="+mn-ea"/>
                <a:cs typeface="+mn-cs"/>
              </a:rPr>
              <a:t>Possible benefits from community owned schemes</a:t>
            </a:r>
            <a:endParaRPr lang="en-GB" sz="2400" dirty="0">
              <a:latin typeface="Corbel" panose="020B0503020204020204" pitchFamily="34" charset="0"/>
              <a:ea typeface="+mn-ea"/>
              <a:cs typeface="+mn-cs"/>
            </a:endParaRPr>
          </a:p>
        </p:txBody>
      </p:sp>
      <p:sp>
        <p:nvSpPr>
          <p:cNvPr id="3" name="TextBox 2">
            <a:extLst>
              <a:ext uri="{FF2B5EF4-FFF2-40B4-BE49-F238E27FC236}">
                <a16:creationId xmlns:a16="http://schemas.microsoft.com/office/drawing/2014/main" id="{31CA31FF-B7C0-04A9-4D26-9482E0C14138}"/>
              </a:ext>
            </a:extLst>
          </p:cNvPr>
          <p:cNvSpPr txBox="1"/>
          <p:nvPr/>
        </p:nvSpPr>
        <p:spPr>
          <a:xfrm>
            <a:off x="540000" y="2803916"/>
            <a:ext cx="8539452" cy="3826881"/>
          </a:xfrm>
          <a:prstGeom prst="rect">
            <a:avLst/>
          </a:prstGeom>
          <a:noFill/>
        </p:spPr>
        <p:txBody>
          <a:bodyPr wrap="square" lIns="0" tIns="0" rIns="0" bIns="0" rtlCol="0">
            <a:spAutoFit/>
          </a:bodyPr>
          <a:lstStyle/>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Community benefit fund for local projects</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Opportunities to increase biodiversity</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Investment opportunities for local people, keeping profits in the community</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Lower cost electricity for local people possible in some areas</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Revenues from renewables used locally</a:t>
            </a:r>
          </a:p>
          <a:p>
            <a:pPr marL="342900" indent="-342900" defTabSz="914411">
              <a:lnSpc>
                <a:spcPct val="120000"/>
              </a:lnSpc>
              <a:spcBef>
                <a:spcPct val="20000"/>
              </a:spcBef>
              <a:spcAft>
                <a:spcPts val="601"/>
              </a:spcAft>
              <a:buFont typeface="Arial" panose="020B0604020202020204" pitchFamily="34" charset="0"/>
              <a:buChar char="•"/>
              <a:defRPr/>
            </a:pPr>
            <a:r>
              <a:rPr lang="en-GB" sz="2400" dirty="0">
                <a:latin typeface="Corbel" panose="020B0503020204020204" pitchFamily="34" charset="0"/>
              </a:rPr>
              <a:t>Reduction in air pollution and carbon emissions</a:t>
            </a:r>
          </a:p>
        </p:txBody>
      </p:sp>
    </p:spTree>
    <p:extLst>
      <p:ext uri="{BB962C8B-B14F-4D97-AF65-F5344CB8AC3E}">
        <p14:creationId xmlns:p14="http://schemas.microsoft.com/office/powerpoint/2010/main" val="178754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BD8AE-5DC2-D8CB-1E99-2E2B3397B70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DA1058-D2F8-E319-0F6F-F24B63F41868}"/>
              </a:ext>
            </a:extLst>
          </p:cNvPr>
          <p:cNvSpPr txBox="1">
            <a:spLocks noGrp="1"/>
          </p:cNvSpPr>
          <p:nvPr>
            <p:ph type="title" idx="4294967295"/>
          </p:nvPr>
        </p:nvSpPr>
        <p:spPr>
          <a:xfrm>
            <a:off x="540000" y="1259999"/>
            <a:ext cx="11046453"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4800" b="1" dirty="0">
                <a:solidFill>
                  <a:prstClr val="black"/>
                </a:solidFill>
                <a:latin typeface="Corbel" panose="020B0503020204020204" pitchFamily="34" charset="0"/>
                <a:ea typeface="+mn-ea"/>
                <a:cs typeface="+mn-cs"/>
              </a:rPr>
              <a:t>Example: Westmill Solar Cooperative</a:t>
            </a:r>
            <a:endParaRPr lang="en-GB" sz="2000" dirty="0">
              <a:latin typeface="Corbel" panose="020B0503020204020204" pitchFamily="34" charset="0"/>
              <a:ea typeface="+mn-ea"/>
              <a:cs typeface="+mn-cs"/>
            </a:endParaRPr>
          </a:p>
        </p:txBody>
      </p:sp>
      <p:sp>
        <p:nvSpPr>
          <p:cNvPr id="2" name="TextBox 1">
            <a:extLst>
              <a:ext uri="{FF2B5EF4-FFF2-40B4-BE49-F238E27FC236}">
                <a16:creationId xmlns:a16="http://schemas.microsoft.com/office/drawing/2014/main" id="{FD1A849D-6585-2603-8FE3-B27B3540A048}"/>
              </a:ext>
            </a:extLst>
          </p:cNvPr>
          <p:cNvSpPr txBox="1"/>
          <p:nvPr/>
        </p:nvSpPr>
        <p:spPr>
          <a:xfrm>
            <a:off x="540002" y="2393999"/>
            <a:ext cx="6973504" cy="4119269"/>
          </a:xfrm>
          <a:prstGeom prst="rect">
            <a:avLst/>
          </a:prstGeom>
          <a:noFill/>
        </p:spPr>
        <p:txBody>
          <a:bodyPr wrap="square" lIns="0" tIns="0" rIns="0" bIns="0" rtlCol="0">
            <a:spAutoFit/>
          </a:bodyPr>
          <a:lstStyle/>
          <a:p>
            <a:pPr marL="342904" indent="-342904"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pitchFamily="34" charset="0"/>
              </a:rPr>
              <a:t>1,600 members, helped fund solar farm which powers 1,200 homes per year.</a:t>
            </a:r>
          </a:p>
          <a:p>
            <a:pPr marL="342904" indent="-342904"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pitchFamily="34" charset="0"/>
              </a:rPr>
              <a:t>Generated £1million in grants for community groups since 2020.</a:t>
            </a:r>
          </a:p>
          <a:p>
            <a:pPr marL="342904" indent="-342904"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pitchFamily="34" charset="0"/>
              </a:rPr>
              <a:t>Flock of 40 native sheep graze between panels.</a:t>
            </a:r>
          </a:p>
          <a:p>
            <a:pPr marL="342904" indent="-342904" defTabSz="914411">
              <a:lnSpc>
                <a:spcPct val="120000"/>
              </a:lnSpc>
              <a:spcBef>
                <a:spcPct val="20000"/>
              </a:spcBef>
              <a:spcAft>
                <a:spcPts val="601"/>
              </a:spcAft>
              <a:buFont typeface="Arial" panose="020B0604020202020204" pitchFamily="34" charset="0"/>
              <a:buChar char="•"/>
              <a:defRPr/>
            </a:pPr>
            <a:r>
              <a:rPr lang="en-GB" sz="2400" dirty="0">
                <a:solidFill>
                  <a:prstClr val="black"/>
                </a:solidFill>
                <a:latin typeface="Corbel" panose="020B0503020204020204"/>
              </a:rPr>
              <a:t>Reseeded with local plant species for healthier soils and more insects and birds.</a:t>
            </a:r>
          </a:p>
          <a:p>
            <a:pPr marL="342904" indent="-342904" defTabSz="914411">
              <a:lnSpc>
                <a:spcPct val="120000"/>
              </a:lnSpc>
              <a:spcBef>
                <a:spcPct val="20000"/>
              </a:spcBef>
              <a:spcAft>
                <a:spcPts val="601"/>
              </a:spcAft>
              <a:buFont typeface="Arial" panose="020B0604020202020204" pitchFamily="34" charset="0"/>
              <a:buChar char="•"/>
              <a:defRPr/>
            </a:pPr>
            <a:endParaRPr lang="en-GB" sz="2400" dirty="0">
              <a:solidFill>
                <a:prstClr val="black"/>
              </a:solidFill>
              <a:latin typeface="Corbel" panose="020B0503020204020204" pitchFamily="34" charset="0"/>
            </a:endParaRPr>
          </a:p>
        </p:txBody>
      </p:sp>
      <p:pic>
        <p:nvPicPr>
          <p:cNvPr id="3" name="Picture 2">
            <a:extLst>
              <a:ext uri="{FF2B5EF4-FFF2-40B4-BE49-F238E27FC236}">
                <a16:creationId xmlns:a16="http://schemas.microsoft.com/office/drawing/2014/main" id="{B4E91D30-6E63-1D89-7ED5-93A69B5EAF0D}"/>
              </a:ext>
            </a:extLst>
          </p:cNvPr>
          <p:cNvPicPr>
            <a:picLocks noChangeAspect="1"/>
          </p:cNvPicPr>
          <p:nvPr/>
        </p:nvPicPr>
        <p:blipFill>
          <a:blip r:embed="rId3"/>
          <a:stretch>
            <a:fillRect/>
          </a:stretch>
        </p:blipFill>
        <p:spPr>
          <a:xfrm>
            <a:off x="7844032" y="2943395"/>
            <a:ext cx="3742421" cy="2806818"/>
          </a:xfrm>
          <a:prstGeom prst="rect">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374323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328F6-AEBC-0648-E65A-7F7B9DFA504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EBDA370-070B-5308-85F1-408F17726C74}"/>
              </a:ext>
            </a:extLst>
          </p:cNvPr>
          <p:cNvSpPr txBox="1">
            <a:spLocks noGrp="1"/>
          </p:cNvSpPr>
          <p:nvPr>
            <p:ph type="title" idx="4294967295"/>
          </p:nvPr>
        </p:nvSpPr>
        <p:spPr>
          <a:xfrm>
            <a:off x="540001" y="1260000"/>
            <a:ext cx="6546601" cy="83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2400"/>
              </a:spcBef>
              <a:spcAft>
                <a:spcPts val="601"/>
              </a:spcAft>
              <a:defRPr/>
            </a:pPr>
            <a:r>
              <a:rPr lang="en-GB" sz="5401" b="1" dirty="0">
                <a:solidFill>
                  <a:prstClr val="black"/>
                </a:solidFill>
                <a:latin typeface="Corbel" panose="020B0503020204020204" pitchFamily="34" charset="0"/>
                <a:ea typeface="+mn-ea"/>
                <a:cs typeface="+mn-cs"/>
              </a:rPr>
              <a:t>Map activity</a:t>
            </a:r>
          </a:p>
        </p:txBody>
      </p:sp>
      <p:sp>
        <p:nvSpPr>
          <p:cNvPr id="2" name="TextBox 1">
            <a:extLst>
              <a:ext uri="{FF2B5EF4-FFF2-40B4-BE49-F238E27FC236}">
                <a16:creationId xmlns:a16="http://schemas.microsoft.com/office/drawing/2014/main" id="{FF10FC6B-2986-BAD1-1A0F-C8F91FCDF394}"/>
              </a:ext>
            </a:extLst>
          </p:cNvPr>
          <p:cNvSpPr txBox="1"/>
          <p:nvPr/>
        </p:nvSpPr>
        <p:spPr>
          <a:xfrm>
            <a:off x="540000" y="2394001"/>
            <a:ext cx="11082795" cy="1338828"/>
          </a:xfrm>
          <a:prstGeom prst="rect">
            <a:avLst/>
          </a:prstGeom>
          <a:noFill/>
        </p:spPr>
        <p:txBody>
          <a:bodyPr wrap="square" lIns="0" tIns="0" rIns="0" bIns="0" rtlCol="0">
            <a:spAutoFit/>
          </a:bodyPr>
          <a:lstStyle/>
          <a:p>
            <a:pPr marL="285753" indent="-285753" defTabSz="914411">
              <a:spcBef>
                <a:spcPts val="1801"/>
              </a:spcBef>
              <a:buFont typeface="Arial" panose="020B0604020202020204" pitchFamily="34" charset="0"/>
              <a:buChar char="•"/>
            </a:pPr>
            <a:r>
              <a:rPr lang="en-GB" sz="2400" dirty="0">
                <a:solidFill>
                  <a:srgbClr val="000000"/>
                </a:solidFill>
                <a:latin typeface="Corbel" panose="020B0503020204020204"/>
                <a:cs typeface="Segoe UI Light" panose="020B0502040204020203" pitchFamily="34" charset="0"/>
              </a:rPr>
              <a:t>Write on some sticky notes and put them onto the map.</a:t>
            </a:r>
          </a:p>
          <a:p>
            <a:pPr marL="285753" indent="-285753" defTabSz="914411">
              <a:spcBef>
                <a:spcPts val="1801"/>
              </a:spcBef>
              <a:buFont typeface="Arial" panose="020B0604020202020204" pitchFamily="34" charset="0"/>
              <a:buChar char="•"/>
            </a:pPr>
            <a:r>
              <a:rPr lang="en-GB" sz="2400" dirty="0">
                <a:solidFill>
                  <a:srgbClr val="000000"/>
                </a:solidFill>
                <a:latin typeface="Corbel" panose="020B0503020204020204"/>
                <a:cs typeface="Segoe UI Light" panose="020B0502040204020203" pitchFamily="34" charset="0"/>
              </a:rPr>
              <a:t>Use different colours for different prompts.</a:t>
            </a:r>
          </a:p>
          <a:p>
            <a:pPr defTabSz="914411"/>
            <a:endParaRPr lang="en-GB" sz="2400" dirty="0">
              <a:solidFill>
                <a:prstClr val="black"/>
              </a:solidFill>
              <a:latin typeface="Corbel" panose="020B0503020204020204"/>
              <a:cs typeface="Segoe UI Light" panose="020B0502040204020203" pitchFamily="34" charset="0"/>
            </a:endParaRPr>
          </a:p>
        </p:txBody>
      </p:sp>
      <p:sp>
        <p:nvSpPr>
          <p:cNvPr id="3" name="Rectangle: Folded Corner 2">
            <a:extLst>
              <a:ext uri="{FF2B5EF4-FFF2-40B4-BE49-F238E27FC236}">
                <a16:creationId xmlns:a16="http://schemas.microsoft.com/office/drawing/2014/main" id="{20C2973B-9651-0A9B-59B5-7558ECC7ABED}"/>
              </a:ext>
            </a:extLst>
          </p:cNvPr>
          <p:cNvSpPr/>
          <p:nvPr/>
        </p:nvSpPr>
        <p:spPr>
          <a:xfrm>
            <a:off x="7978428" y="3871330"/>
            <a:ext cx="2278276" cy="2283195"/>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11">
              <a:defRPr/>
            </a:pPr>
            <a:br>
              <a:rPr lang="en-GB" sz="2800" dirty="0">
                <a:solidFill>
                  <a:prstClr val="black"/>
                </a:solidFill>
                <a:latin typeface="Corbel" panose="020B0503020204020204"/>
                <a:cs typeface="Segoe UI Light" panose="020B0502040204020203" pitchFamily="34" charset="0"/>
              </a:rPr>
            </a:br>
            <a:r>
              <a:rPr lang="en-GB" sz="2800" dirty="0">
                <a:solidFill>
                  <a:prstClr val="black"/>
                </a:solidFill>
                <a:latin typeface="Corbel" panose="020B0503020204020204"/>
                <a:cs typeface="Segoe UI Light" panose="020B0502040204020203" pitchFamily="34" charset="0"/>
              </a:rPr>
              <a:t>One idea for community benefit that you would like to see.</a:t>
            </a:r>
          </a:p>
        </p:txBody>
      </p:sp>
      <p:sp>
        <p:nvSpPr>
          <p:cNvPr id="5" name="Rectangle: Folded Corner 4">
            <a:extLst>
              <a:ext uri="{FF2B5EF4-FFF2-40B4-BE49-F238E27FC236}">
                <a16:creationId xmlns:a16="http://schemas.microsoft.com/office/drawing/2014/main" id="{A82BD01C-6471-FD79-5B19-49EF13CE99AF}"/>
              </a:ext>
            </a:extLst>
          </p:cNvPr>
          <p:cNvSpPr/>
          <p:nvPr/>
        </p:nvSpPr>
        <p:spPr>
          <a:xfrm>
            <a:off x="2409077" y="3870471"/>
            <a:ext cx="2278276" cy="2283195"/>
          </a:xfrm>
          <a:prstGeom prst="foldedCorne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11">
              <a:defRPr/>
            </a:pPr>
            <a:r>
              <a:rPr lang="en-GB" sz="2800" dirty="0">
                <a:solidFill>
                  <a:prstClr val="black"/>
                </a:solidFill>
                <a:latin typeface="Corbel" panose="020B0503020204020204"/>
                <a:cs typeface="Segoe UI Light" panose="020B0502040204020203" pitchFamily="34" charset="0"/>
              </a:rPr>
              <a:t>One specific area that is special (and why)</a:t>
            </a:r>
          </a:p>
        </p:txBody>
      </p:sp>
      <p:sp>
        <p:nvSpPr>
          <p:cNvPr id="6" name="Rectangle: Folded Corner 5">
            <a:extLst>
              <a:ext uri="{FF2B5EF4-FFF2-40B4-BE49-F238E27FC236}">
                <a16:creationId xmlns:a16="http://schemas.microsoft.com/office/drawing/2014/main" id="{DBB0DCAF-CDC9-33E0-5FF2-0F68A46D04AC}"/>
              </a:ext>
            </a:extLst>
          </p:cNvPr>
          <p:cNvSpPr/>
          <p:nvPr/>
        </p:nvSpPr>
        <p:spPr>
          <a:xfrm>
            <a:off x="5226375" y="3870471"/>
            <a:ext cx="2278276" cy="2283195"/>
          </a:xfrm>
          <a:prstGeom prst="foldedCorner">
            <a:avLst/>
          </a:prstGeom>
          <a:solidFill>
            <a:srgbClr val="FF99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11">
              <a:defRPr/>
            </a:pPr>
            <a:r>
              <a:rPr lang="en-GB" sz="2600" dirty="0">
                <a:solidFill>
                  <a:prstClr val="black"/>
                </a:solidFill>
                <a:latin typeface="Corbel" panose="020B0503020204020204"/>
                <a:cs typeface="Segoe UI Light" panose="020B0502040204020203" pitchFamily="34" charset="0"/>
              </a:rPr>
              <a:t>One specific area that you dislike, or think isn’t special (and why)</a:t>
            </a:r>
          </a:p>
        </p:txBody>
      </p:sp>
    </p:spTree>
    <p:extLst>
      <p:ext uri="{BB962C8B-B14F-4D97-AF65-F5344CB8AC3E}">
        <p14:creationId xmlns:p14="http://schemas.microsoft.com/office/powerpoint/2010/main" val="87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DCADDF-6B48-0B74-4D68-017A5AC5A74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5622749-69C1-8227-3ACC-9BC0B44194EB}"/>
              </a:ext>
            </a:extLst>
          </p:cNvPr>
          <p:cNvSpPr txBox="1">
            <a:spLocks noGrp="1"/>
          </p:cNvSpPr>
          <p:nvPr>
            <p:ph type="title" idx="4294967295"/>
          </p:nvPr>
        </p:nvSpPr>
        <p:spPr>
          <a:xfrm>
            <a:off x="540000" y="2967335"/>
            <a:ext cx="11046453" cy="923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00000"/>
              </a:lnSpc>
              <a:spcBef>
                <a:spcPts val="0"/>
              </a:spcBef>
              <a:defRPr/>
            </a:pPr>
            <a:r>
              <a:rPr lang="en-GB" sz="6000" b="1" dirty="0">
                <a:latin typeface="Corbel" panose="020B0503020204020204" pitchFamily="34" charset="0"/>
                <a:ea typeface="+mn-ea"/>
                <a:cs typeface="+mn-cs"/>
              </a:rPr>
              <a:t>Community energy in your area</a:t>
            </a:r>
            <a:endParaRPr lang="en-GB" sz="6000" dirty="0">
              <a:latin typeface="Corbel Light" panose="020B0303020204020204" pitchFamily="34" charset="0"/>
              <a:ea typeface="+mn-ea"/>
              <a:cs typeface="+mn-cs"/>
            </a:endParaRPr>
          </a:p>
        </p:txBody>
      </p:sp>
    </p:spTree>
    <p:extLst>
      <p:ext uri="{BB962C8B-B14F-4D97-AF65-F5344CB8AC3E}">
        <p14:creationId xmlns:p14="http://schemas.microsoft.com/office/powerpoint/2010/main" val="1901246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09E2F-0109-1AA9-DFB8-3B5A6058AD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BD96DE-966A-9DC7-FED8-EDBEEBBB7D78}"/>
              </a:ext>
            </a:extLst>
          </p:cNvPr>
          <p:cNvSpPr txBox="1"/>
          <p:nvPr/>
        </p:nvSpPr>
        <p:spPr>
          <a:xfrm>
            <a:off x="679068" y="1028110"/>
            <a:ext cx="10189595" cy="1754326"/>
          </a:xfrm>
          <a:prstGeom prst="rect">
            <a:avLst/>
          </a:prstGeom>
          <a:noFill/>
        </p:spPr>
        <p:txBody>
          <a:bodyPr wrap="square" rtlCol="0">
            <a:spAutoFit/>
          </a:bodyPr>
          <a:lstStyle/>
          <a:p>
            <a:pPr defTabSz="914411">
              <a:defRPr/>
            </a:pPr>
            <a:r>
              <a:rPr lang="en-GB" sz="5400" b="1" dirty="0">
                <a:latin typeface="Corbel" panose="020B0503020204020204" pitchFamily="34" charset="0"/>
              </a:rPr>
              <a:t>Activity: Community energy in my area</a:t>
            </a:r>
          </a:p>
        </p:txBody>
      </p:sp>
      <p:sp>
        <p:nvSpPr>
          <p:cNvPr id="5" name="TextBox 4">
            <a:extLst>
              <a:ext uri="{FF2B5EF4-FFF2-40B4-BE49-F238E27FC236}">
                <a16:creationId xmlns:a16="http://schemas.microsoft.com/office/drawing/2014/main" id="{A99FE7F5-47FD-F3CB-5124-F4FB6BF515A2}"/>
              </a:ext>
            </a:extLst>
          </p:cNvPr>
          <p:cNvSpPr txBox="1"/>
          <p:nvPr/>
        </p:nvSpPr>
        <p:spPr>
          <a:xfrm>
            <a:off x="777241" y="3414531"/>
            <a:ext cx="10735691" cy="2123915"/>
          </a:xfrm>
          <a:prstGeom prst="rect">
            <a:avLst/>
          </a:prstGeom>
          <a:noFill/>
        </p:spPr>
        <p:txBody>
          <a:bodyPr wrap="square" rtlCol="0">
            <a:spAutoFit/>
          </a:bodyPr>
          <a:lstStyle/>
          <a:p>
            <a:pPr defTabSz="914411">
              <a:defRPr/>
            </a:pPr>
            <a:r>
              <a:rPr lang="en-GB" sz="3200" dirty="0">
                <a:solidFill>
                  <a:srgbClr val="1C0533"/>
                </a:solidFill>
                <a:latin typeface="Corbel" panose="020B0503020204020204" pitchFamily="34" charset="0"/>
              </a:rPr>
              <a:t>        </a:t>
            </a:r>
          </a:p>
          <a:p>
            <a:pPr defTabSz="914411">
              <a:defRPr/>
            </a:pPr>
            <a:endParaRPr lang="en-GB" sz="3200" dirty="0">
              <a:solidFill>
                <a:srgbClr val="1C0533"/>
              </a:solidFill>
              <a:latin typeface="Corbel" panose="020B0503020204020204" pitchFamily="34" charset="0"/>
            </a:endParaRPr>
          </a:p>
          <a:p>
            <a:pPr defTabSz="914411">
              <a:defRPr/>
            </a:pPr>
            <a:endParaRPr lang="en-GB" sz="3200" dirty="0">
              <a:solidFill>
                <a:srgbClr val="1C0533"/>
              </a:solidFill>
              <a:latin typeface="Corbel" panose="020B0503020204020204" pitchFamily="34" charset="0"/>
            </a:endParaRPr>
          </a:p>
          <a:p>
            <a:pPr defTabSz="914411">
              <a:defRPr/>
            </a:pPr>
            <a:endParaRPr lang="en-GB" sz="1801" dirty="0">
              <a:solidFill>
                <a:srgbClr val="1C0533"/>
              </a:solidFill>
              <a:latin typeface="Corbel" panose="020B0503020204020204" pitchFamily="34" charset="0"/>
            </a:endParaRPr>
          </a:p>
          <a:p>
            <a:pPr defTabSz="914411">
              <a:defRPr/>
            </a:pPr>
            <a:endParaRPr lang="en-GB" sz="1801" dirty="0">
              <a:solidFill>
                <a:srgbClr val="1C0533"/>
              </a:solidFill>
              <a:latin typeface="Corbel" panose="020B0503020204020204" pitchFamily="34" charset="0"/>
            </a:endParaRPr>
          </a:p>
        </p:txBody>
      </p:sp>
      <p:sp>
        <p:nvSpPr>
          <p:cNvPr id="12" name="TextBox 11">
            <a:extLst>
              <a:ext uri="{FF2B5EF4-FFF2-40B4-BE49-F238E27FC236}">
                <a16:creationId xmlns:a16="http://schemas.microsoft.com/office/drawing/2014/main" id="{B099706A-F92E-2094-DE52-84E2B1C7A2E4}"/>
              </a:ext>
            </a:extLst>
          </p:cNvPr>
          <p:cNvSpPr txBox="1"/>
          <p:nvPr/>
        </p:nvSpPr>
        <p:spPr>
          <a:xfrm>
            <a:off x="679068" y="3060524"/>
            <a:ext cx="11114497" cy="3816558"/>
          </a:xfrm>
          <a:prstGeom prst="rect">
            <a:avLst/>
          </a:prstGeom>
          <a:noFill/>
        </p:spPr>
        <p:txBody>
          <a:bodyPr wrap="square" rtlCol="0">
            <a:spAutoFit/>
          </a:bodyPr>
          <a:lstStyle/>
          <a:p>
            <a:r>
              <a:rPr lang="en-GB" sz="3200" b="1" dirty="0"/>
              <a:t>In your groups discuss: </a:t>
            </a:r>
          </a:p>
          <a:p>
            <a:r>
              <a:rPr lang="en-GB" sz="3200" dirty="0"/>
              <a:t>How acceptable is the idea of a community-owned solar farm or a wind turbine in your area to you? What makes you feel more negative or more positive about one?</a:t>
            </a:r>
          </a:p>
          <a:p>
            <a:endParaRPr lang="en-GB" sz="3200" dirty="0"/>
          </a:p>
          <a:p>
            <a:r>
              <a:rPr lang="en-GB" sz="3200" dirty="0"/>
              <a:t>Add sticky dots to areas on the map you’d be interested in finding about more about.</a:t>
            </a:r>
            <a:endParaRPr lang="en-GB" sz="1801" dirty="0">
              <a:solidFill>
                <a:srgbClr val="1C0533"/>
              </a:solidFill>
              <a:latin typeface="Corbel" panose="020B0503020204020204" pitchFamily="34" charset="0"/>
            </a:endParaRPr>
          </a:p>
          <a:p>
            <a:endParaRPr lang="en-GB" sz="1801" dirty="0">
              <a:solidFill>
                <a:srgbClr val="1C0533"/>
              </a:solidFill>
              <a:latin typeface="Corbel" panose="020B0503020204020204" pitchFamily="34" charset="0"/>
            </a:endParaRPr>
          </a:p>
        </p:txBody>
      </p:sp>
    </p:spTree>
    <p:extLst>
      <p:ext uri="{BB962C8B-B14F-4D97-AF65-F5344CB8AC3E}">
        <p14:creationId xmlns:p14="http://schemas.microsoft.com/office/powerpoint/2010/main" val="1082906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B2CB6-96E9-2FEE-8EC6-5B489FDE5AC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562EB33-401E-D615-5336-613D7271542C}"/>
              </a:ext>
            </a:extLst>
          </p:cNvPr>
          <p:cNvSpPr txBox="1"/>
          <p:nvPr/>
        </p:nvSpPr>
        <p:spPr>
          <a:xfrm>
            <a:off x="435308" y="846665"/>
            <a:ext cx="6296962" cy="923330"/>
          </a:xfrm>
          <a:prstGeom prst="rect">
            <a:avLst/>
          </a:prstGeom>
          <a:noFill/>
        </p:spPr>
        <p:txBody>
          <a:bodyPr wrap="square" rtlCol="0">
            <a:spAutoFit/>
          </a:bodyPr>
          <a:lstStyle/>
          <a:p>
            <a:pPr defTabSz="914411">
              <a:defRPr/>
            </a:pPr>
            <a:r>
              <a:rPr lang="en-GB" sz="5400" b="1" dirty="0">
                <a:latin typeface="Corbel" panose="020B0503020204020204" pitchFamily="34" charset="0"/>
              </a:rPr>
              <a:t>Wind turbines</a:t>
            </a:r>
          </a:p>
        </p:txBody>
      </p:sp>
    </p:spTree>
    <p:extLst>
      <p:ext uri="{BB962C8B-B14F-4D97-AF65-F5344CB8AC3E}">
        <p14:creationId xmlns:p14="http://schemas.microsoft.com/office/powerpoint/2010/main" val="1767466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3D6D2-6C98-D42F-5F8F-CE63DA23158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67C8707-6A4F-A2BF-4959-B419B4913546}"/>
              </a:ext>
            </a:extLst>
          </p:cNvPr>
          <p:cNvSpPr txBox="1"/>
          <p:nvPr/>
        </p:nvSpPr>
        <p:spPr>
          <a:xfrm>
            <a:off x="481028" y="835235"/>
            <a:ext cx="5889292" cy="923330"/>
          </a:xfrm>
          <a:prstGeom prst="rect">
            <a:avLst/>
          </a:prstGeom>
          <a:noFill/>
        </p:spPr>
        <p:txBody>
          <a:bodyPr wrap="square" rtlCol="0">
            <a:spAutoFit/>
          </a:bodyPr>
          <a:lstStyle/>
          <a:p>
            <a:pPr defTabSz="914411">
              <a:defRPr/>
            </a:pPr>
            <a:r>
              <a:rPr lang="en-GB" sz="5400" b="1" dirty="0">
                <a:latin typeface="Corbel" panose="020B0503020204020204" pitchFamily="34" charset="0"/>
              </a:rPr>
              <a:t>Solar farms</a:t>
            </a:r>
          </a:p>
        </p:txBody>
      </p:sp>
    </p:spTree>
    <p:extLst>
      <p:ext uri="{BB962C8B-B14F-4D97-AF65-F5344CB8AC3E}">
        <p14:creationId xmlns:p14="http://schemas.microsoft.com/office/powerpoint/2010/main" val="2127015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7513D-1B7B-9399-8488-07D10F5BDC9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87F58E-915F-060F-5B5D-15E7D5DD5C21}"/>
              </a:ext>
            </a:extLst>
          </p:cNvPr>
          <p:cNvSpPr txBox="1"/>
          <p:nvPr/>
        </p:nvSpPr>
        <p:spPr>
          <a:xfrm>
            <a:off x="509002" y="1009913"/>
            <a:ext cx="11173996" cy="1754326"/>
          </a:xfrm>
          <a:prstGeom prst="rect">
            <a:avLst/>
          </a:prstGeom>
          <a:noFill/>
        </p:spPr>
        <p:txBody>
          <a:bodyPr wrap="square" rtlCol="0">
            <a:spAutoFit/>
          </a:bodyPr>
          <a:lstStyle/>
          <a:p>
            <a:pPr defTabSz="914411">
              <a:defRPr/>
            </a:pPr>
            <a:r>
              <a:rPr lang="en-GB" sz="5400" b="1" dirty="0">
                <a:latin typeface="Corbel" panose="020B0503020204020204" pitchFamily="34" charset="0"/>
              </a:rPr>
              <a:t>How much energy would your choices make?</a:t>
            </a:r>
          </a:p>
        </p:txBody>
      </p:sp>
      <p:grpSp>
        <p:nvGrpSpPr>
          <p:cNvPr id="11" name="Group 10">
            <a:extLst>
              <a:ext uri="{FF2B5EF4-FFF2-40B4-BE49-F238E27FC236}">
                <a16:creationId xmlns:a16="http://schemas.microsoft.com/office/drawing/2014/main" id="{46B8E7FA-0787-FDCD-3B64-20ADE434496B}"/>
              </a:ext>
            </a:extLst>
          </p:cNvPr>
          <p:cNvGrpSpPr/>
          <p:nvPr/>
        </p:nvGrpSpPr>
        <p:grpSpPr>
          <a:xfrm>
            <a:off x="509002" y="3267861"/>
            <a:ext cx="5200137" cy="2365933"/>
            <a:chOff x="274540" y="2956344"/>
            <a:chExt cx="5200137" cy="2365933"/>
          </a:xfrm>
        </p:grpSpPr>
        <p:sp>
          <p:nvSpPr>
            <p:cNvPr id="9" name="Rectangle 8">
              <a:extLst>
                <a:ext uri="{FF2B5EF4-FFF2-40B4-BE49-F238E27FC236}">
                  <a16:creationId xmlns:a16="http://schemas.microsoft.com/office/drawing/2014/main" id="{5EED0628-D4CA-19DD-70A3-459B3A09D494}"/>
                </a:ext>
              </a:extLst>
            </p:cNvPr>
            <p:cNvSpPr/>
            <p:nvPr/>
          </p:nvSpPr>
          <p:spPr>
            <a:xfrm>
              <a:off x="274540" y="2956344"/>
              <a:ext cx="5200137" cy="2365933"/>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411"/>
              <a:endParaRPr lang="en-GB" sz="2400" dirty="0">
                <a:solidFill>
                  <a:prstClr val="black"/>
                </a:solidFill>
                <a:latin typeface="Corbel" panose="020B0503020204020204"/>
              </a:endParaRPr>
            </a:p>
          </p:txBody>
        </p:sp>
        <p:sp>
          <p:nvSpPr>
            <p:cNvPr id="5" name="TextBox 4">
              <a:extLst>
                <a:ext uri="{FF2B5EF4-FFF2-40B4-BE49-F238E27FC236}">
                  <a16:creationId xmlns:a16="http://schemas.microsoft.com/office/drawing/2014/main" id="{C2088CC1-E96A-292F-9D1E-020BE6C80271}"/>
                </a:ext>
              </a:extLst>
            </p:cNvPr>
            <p:cNvSpPr txBox="1"/>
            <p:nvPr/>
          </p:nvSpPr>
          <p:spPr>
            <a:xfrm>
              <a:off x="398585" y="3101609"/>
              <a:ext cx="5076092" cy="2062103"/>
            </a:xfrm>
            <a:prstGeom prst="rect">
              <a:avLst/>
            </a:prstGeom>
            <a:noFill/>
          </p:spPr>
          <p:txBody>
            <a:bodyPr wrap="square" rtlCol="0">
              <a:spAutoFit/>
            </a:bodyPr>
            <a:lstStyle/>
            <a:p>
              <a:r>
                <a:rPr lang="en-GB" sz="3200" b="1" dirty="0">
                  <a:solidFill>
                    <a:srgbClr val="1C0533"/>
                  </a:solidFill>
                  <a:latin typeface="Corbel" panose="020B0503020204020204" pitchFamily="34" charset="0"/>
                </a:rPr>
                <a:t>1 x 150m wind turbine:</a:t>
              </a:r>
            </a:p>
            <a:p>
              <a:endParaRPr lang="en-GB" sz="3200" b="1" dirty="0">
                <a:solidFill>
                  <a:srgbClr val="1C0533"/>
                </a:solidFill>
                <a:latin typeface="Corbel" panose="020B0503020204020204" pitchFamily="34" charset="0"/>
              </a:endParaRPr>
            </a:p>
            <a:p>
              <a:r>
                <a:rPr lang="en-GB" sz="3200" dirty="0">
                  <a:solidFill>
                    <a:srgbClr val="1C0533"/>
                  </a:solidFill>
                  <a:latin typeface="Corbel" panose="020B0503020204020204" pitchFamily="34" charset="0"/>
                </a:rPr>
                <a:t>2,148 homes</a:t>
              </a:r>
            </a:p>
            <a:p>
              <a:r>
                <a:rPr lang="en-GB" sz="3200" dirty="0">
                  <a:solidFill>
                    <a:srgbClr val="1C0533"/>
                  </a:solidFill>
                  <a:latin typeface="Corbel" panose="020B0503020204020204" pitchFamily="34" charset="0"/>
                </a:rPr>
                <a:t>XX% homes in XX*</a:t>
              </a:r>
              <a:endParaRPr lang="en-GB" sz="3200" b="1" dirty="0">
                <a:solidFill>
                  <a:srgbClr val="1C0533"/>
                </a:solidFill>
                <a:latin typeface="Corbel" panose="020B0503020204020204" pitchFamily="34" charset="0"/>
              </a:endParaRPr>
            </a:p>
          </p:txBody>
        </p:sp>
      </p:grpSp>
      <p:grpSp>
        <p:nvGrpSpPr>
          <p:cNvPr id="10" name="Group 9">
            <a:extLst>
              <a:ext uri="{FF2B5EF4-FFF2-40B4-BE49-F238E27FC236}">
                <a16:creationId xmlns:a16="http://schemas.microsoft.com/office/drawing/2014/main" id="{C7862280-876E-5F6C-7AEF-44DDEC5A9CCE}"/>
              </a:ext>
            </a:extLst>
          </p:cNvPr>
          <p:cNvGrpSpPr/>
          <p:nvPr/>
        </p:nvGrpSpPr>
        <p:grpSpPr>
          <a:xfrm>
            <a:off x="6412525" y="3267861"/>
            <a:ext cx="5270473" cy="2365933"/>
            <a:chOff x="6593277" y="2956344"/>
            <a:chExt cx="5270473" cy="2365933"/>
          </a:xfrm>
        </p:grpSpPr>
        <p:sp>
          <p:nvSpPr>
            <p:cNvPr id="7" name="Rectangle 6">
              <a:extLst>
                <a:ext uri="{FF2B5EF4-FFF2-40B4-BE49-F238E27FC236}">
                  <a16:creationId xmlns:a16="http://schemas.microsoft.com/office/drawing/2014/main" id="{C1BB8CCE-FD35-3E2E-6F43-80BDE3BFAC19}"/>
                </a:ext>
              </a:extLst>
            </p:cNvPr>
            <p:cNvSpPr/>
            <p:nvPr/>
          </p:nvSpPr>
          <p:spPr>
            <a:xfrm>
              <a:off x="6593277" y="2956344"/>
              <a:ext cx="5200137" cy="236593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411"/>
              <a:endParaRPr lang="en-GB" sz="2400" dirty="0">
                <a:solidFill>
                  <a:prstClr val="black"/>
                </a:solidFill>
                <a:latin typeface="Corbel" panose="020B0503020204020204"/>
              </a:endParaRPr>
            </a:p>
          </p:txBody>
        </p:sp>
        <p:sp>
          <p:nvSpPr>
            <p:cNvPr id="6" name="TextBox 5">
              <a:extLst>
                <a:ext uri="{FF2B5EF4-FFF2-40B4-BE49-F238E27FC236}">
                  <a16:creationId xmlns:a16="http://schemas.microsoft.com/office/drawing/2014/main" id="{9059DB1C-6459-4C2E-0B16-029063A45EB0}"/>
                </a:ext>
              </a:extLst>
            </p:cNvPr>
            <p:cNvSpPr txBox="1"/>
            <p:nvPr/>
          </p:nvSpPr>
          <p:spPr>
            <a:xfrm>
              <a:off x="6663613" y="3117483"/>
              <a:ext cx="5200137" cy="2062103"/>
            </a:xfrm>
            <a:prstGeom prst="rect">
              <a:avLst/>
            </a:prstGeom>
            <a:noFill/>
          </p:spPr>
          <p:txBody>
            <a:bodyPr wrap="square" rtlCol="0">
              <a:spAutoFit/>
            </a:bodyPr>
            <a:lstStyle/>
            <a:p>
              <a:r>
                <a:rPr lang="en-GB" sz="3200" b="1" dirty="0">
                  <a:solidFill>
                    <a:srgbClr val="1C0533"/>
                  </a:solidFill>
                  <a:latin typeface="Corbel" panose="020B0503020204020204" pitchFamily="34" charset="0"/>
                </a:rPr>
                <a:t>1 x 5MW solar farm:</a:t>
              </a:r>
            </a:p>
            <a:p>
              <a:endParaRPr lang="en-GB" sz="3200" b="1" dirty="0">
                <a:solidFill>
                  <a:srgbClr val="1C0533"/>
                </a:solidFill>
                <a:latin typeface="Corbel" panose="020B0503020204020204" pitchFamily="34" charset="0"/>
              </a:endParaRPr>
            </a:p>
            <a:p>
              <a:r>
                <a:rPr lang="en-GB" sz="3200" dirty="0">
                  <a:solidFill>
                    <a:srgbClr val="1C0533"/>
                  </a:solidFill>
                  <a:latin typeface="Corbel" panose="020B0503020204020204" pitchFamily="34" charset="0"/>
                </a:rPr>
                <a:t>1,041 homes</a:t>
              </a:r>
            </a:p>
            <a:p>
              <a:r>
                <a:rPr lang="en-GB" sz="3200" dirty="0">
                  <a:solidFill>
                    <a:srgbClr val="1C0533"/>
                  </a:solidFill>
                  <a:latin typeface="Corbel" panose="020B0503020204020204" pitchFamily="34" charset="0"/>
                </a:rPr>
                <a:t>XX% homes in XX* </a:t>
              </a:r>
            </a:p>
          </p:txBody>
        </p:sp>
      </p:grpSp>
      <p:sp>
        <p:nvSpPr>
          <p:cNvPr id="2" name="TextBox 1">
            <a:extLst>
              <a:ext uri="{FF2B5EF4-FFF2-40B4-BE49-F238E27FC236}">
                <a16:creationId xmlns:a16="http://schemas.microsoft.com/office/drawing/2014/main" id="{94FB76A2-AC5B-3641-3C97-903027866C4B}"/>
              </a:ext>
            </a:extLst>
          </p:cNvPr>
          <p:cNvSpPr txBox="1"/>
          <p:nvPr/>
        </p:nvSpPr>
        <p:spPr>
          <a:xfrm>
            <a:off x="187569" y="6271707"/>
            <a:ext cx="12145108" cy="369332"/>
          </a:xfrm>
          <a:prstGeom prst="rect">
            <a:avLst/>
          </a:prstGeom>
          <a:noFill/>
        </p:spPr>
        <p:txBody>
          <a:bodyPr wrap="square" rtlCol="0">
            <a:spAutoFit/>
          </a:bodyPr>
          <a:lstStyle/>
          <a:p>
            <a:r>
              <a:rPr lang="en-GB" dirty="0">
                <a:solidFill>
                  <a:srgbClr val="1C0533"/>
                </a:solidFill>
                <a:latin typeface="Corbel" panose="020B0503020204020204" pitchFamily="34" charset="0"/>
              </a:rPr>
              <a:t>*With current policy the electricity will likely be fed into the grid. This figure is to help you understand the amount generated. </a:t>
            </a:r>
          </a:p>
        </p:txBody>
      </p:sp>
    </p:spTree>
    <p:extLst>
      <p:ext uri="{BB962C8B-B14F-4D97-AF65-F5344CB8AC3E}">
        <p14:creationId xmlns:p14="http://schemas.microsoft.com/office/powerpoint/2010/main" val="3923331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04363DE-B73A-A4C1-808C-5F95107E7B4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B3BF7B-2F11-A477-EDA3-26F6B3C07467}"/>
              </a:ext>
            </a:extLst>
          </p:cNvPr>
          <p:cNvSpPr txBox="1"/>
          <p:nvPr/>
        </p:nvSpPr>
        <p:spPr>
          <a:xfrm>
            <a:off x="750932" y="1017352"/>
            <a:ext cx="9130485" cy="923330"/>
          </a:xfrm>
          <a:prstGeom prst="rect">
            <a:avLst/>
          </a:prstGeom>
          <a:noFill/>
        </p:spPr>
        <p:txBody>
          <a:bodyPr wrap="square" rtlCol="0">
            <a:spAutoFit/>
          </a:bodyPr>
          <a:lstStyle/>
          <a:p>
            <a:pPr defTabSz="914411">
              <a:defRPr/>
            </a:pPr>
            <a:r>
              <a:rPr lang="en-GB" sz="5400" b="1" dirty="0">
                <a:latin typeface="Corbel" panose="020B0503020204020204" pitchFamily="34" charset="0"/>
              </a:rPr>
              <a:t>What have you learnt?</a:t>
            </a:r>
          </a:p>
        </p:txBody>
      </p:sp>
      <p:sp>
        <p:nvSpPr>
          <p:cNvPr id="9" name="TextBox 8">
            <a:extLst>
              <a:ext uri="{FF2B5EF4-FFF2-40B4-BE49-F238E27FC236}">
                <a16:creationId xmlns:a16="http://schemas.microsoft.com/office/drawing/2014/main" id="{7A51BD9E-11DA-09D5-69E4-8615B8321FEC}"/>
              </a:ext>
            </a:extLst>
          </p:cNvPr>
          <p:cNvSpPr txBox="1"/>
          <p:nvPr/>
        </p:nvSpPr>
        <p:spPr>
          <a:xfrm>
            <a:off x="777242" y="2158433"/>
            <a:ext cx="10604349" cy="3108543"/>
          </a:xfrm>
          <a:prstGeom prst="rect">
            <a:avLst/>
          </a:prstGeom>
          <a:noFill/>
        </p:spPr>
        <p:txBody>
          <a:bodyPr wrap="square">
            <a:spAutoFit/>
          </a:bodyPr>
          <a:lstStyle/>
          <a:p>
            <a:r>
              <a:rPr lang="en-GB" sz="2800" dirty="0">
                <a:latin typeface="Corbel" panose="020B0503020204020204" pitchFamily="34" charset="0"/>
              </a:rPr>
              <a:t>Engineers, town planners, companies and local people can all build renewable energy.</a:t>
            </a:r>
          </a:p>
          <a:p>
            <a:endParaRPr lang="en-GB" sz="2800" dirty="0">
              <a:latin typeface="Corbel" panose="020B0503020204020204" pitchFamily="34" charset="0"/>
            </a:endParaRPr>
          </a:p>
          <a:p>
            <a:r>
              <a:rPr lang="en-GB" sz="2800" dirty="0">
                <a:latin typeface="Corbel" panose="020B0503020204020204" pitchFamily="34" charset="0"/>
              </a:rPr>
              <a:t>When local people build community-owned renewable energy, this can help give your community money for improvement projects. </a:t>
            </a:r>
          </a:p>
          <a:p>
            <a:endParaRPr lang="en-GB" sz="2800" dirty="0">
              <a:latin typeface="Corbel" panose="020B0503020204020204" pitchFamily="34" charset="0"/>
            </a:endParaRPr>
          </a:p>
          <a:p>
            <a:r>
              <a:rPr lang="en-GB" sz="2800" dirty="0">
                <a:latin typeface="Corbel" panose="020B0503020204020204" pitchFamily="34" charset="0"/>
              </a:rPr>
              <a:t>You can also choose the right technology and location for your area.</a:t>
            </a:r>
          </a:p>
        </p:txBody>
      </p:sp>
    </p:spTree>
    <p:extLst>
      <p:ext uri="{BB962C8B-B14F-4D97-AF65-F5344CB8AC3E}">
        <p14:creationId xmlns:p14="http://schemas.microsoft.com/office/powerpoint/2010/main" val="2083650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86548BF-C81B-1CC3-D068-BD6CE44030C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8A0CC3-2B0E-6026-40A0-ECE8D92B7339}"/>
              </a:ext>
            </a:extLst>
          </p:cNvPr>
          <p:cNvSpPr txBox="1"/>
          <p:nvPr/>
        </p:nvSpPr>
        <p:spPr>
          <a:xfrm>
            <a:off x="481991" y="1083192"/>
            <a:ext cx="9130485" cy="923330"/>
          </a:xfrm>
          <a:prstGeom prst="rect">
            <a:avLst/>
          </a:prstGeom>
          <a:noFill/>
        </p:spPr>
        <p:txBody>
          <a:bodyPr wrap="square" rtlCol="0">
            <a:spAutoFit/>
          </a:bodyPr>
          <a:lstStyle/>
          <a:p>
            <a:pPr defTabSz="914411">
              <a:defRPr/>
            </a:pPr>
            <a:r>
              <a:rPr lang="en-GB" sz="5400" b="1" dirty="0">
                <a:latin typeface="Corbel" panose="020B0503020204020204" pitchFamily="34" charset="0"/>
              </a:rPr>
              <a:t>What have we learnt?</a:t>
            </a:r>
          </a:p>
        </p:txBody>
      </p:sp>
      <p:sp>
        <p:nvSpPr>
          <p:cNvPr id="9" name="TextBox 8">
            <a:extLst>
              <a:ext uri="{FF2B5EF4-FFF2-40B4-BE49-F238E27FC236}">
                <a16:creationId xmlns:a16="http://schemas.microsoft.com/office/drawing/2014/main" id="{EAB86817-8749-087B-A0F1-47611A18BBA2}"/>
              </a:ext>
            </a:extLst>
          </p:cNvPr>
          <p:cNvSpPr txBox="1"/>
          <p:nvPr/>
        </p:nvSpPr>
        <p:spPr>
          <a:xfrm>
            <a:off x="562089" y="2190706"/>
            <a:ext cx="10862532" cy="3108543"/>
          </a:xfrm>
          <a:prstGeom prst="rect">
            <a:avLst/>
          </a:prstGeom>
          <a:noFill/>
        </p:spPr>
        <p:txBody>
          <a:bodyPr wrap="square">
            <a:spAutoFit/>
          </a:bodyPr>
          <a:lstStyle/>
          <a:p>
            <a:pPr marL="457206" indent="-457206">
              <a:buFont typeface="Arial" panose="020B0604020202020204" pitchFamily="34" charset="0"/>
              <a:buChar char="•"/>
            </a:pPr>
            <a:r>
              <a:rPr lang="en-GB" sz="2800" dirty="0">
                <a:latin typeface="Corbel" panose="020B0503020204020204" pitchFamily="34" charset="0"/>
              </a:rPr>
              <a:t>Area in XX that is special: </a:t>
            </a:r>
          </a:p>
          <a:p>
            <a:pPr marL="457206" indent="-457206">
              <a:buFont typeface="Arial" panose="020B0604020202020204" pitchFamily="34" charset="0"/>
              <a:buChar char="•"/>
            </a:pPr>
            <a:r>
              <a:rPr lang="en-GB" sz="2800" dirty="0">
                <a:latin typeface="Corbel" panose="020B0503020204020204" pitchFamily="34" charset="0"/>
              </a:rPr>
              <a:t>Area in XX that is disliked: </a:t>
            </a:r>
          </a:p>
          <a:p>
            <a:pPr marL="457206" indent="-457206">
              <a:buFont typeface="Arial" panose="020B0604020202020204" pitchFamily="34" charset="0"/>
              <a:buChar char="•"/>
            </a:pPr>
            <a:r>
              <a:rPr lang="en-GB" sz="2800" dirty="0">
                <a:latin typeface="Corbel" panose="020B0503020204020204" pitchFamily="34" charset="0"/>
              </a:rPr>
              <a:t>Young people would like to see </a:t>
            </a:r>
            <a:r>
              <a:rPr lang="en-GB" sz="2800" dirty="0">
                <a:highlight>
                  <a:srgbClr val="F7C540"/>
                </a:highlight>
                <a:latin typeface="Corbel" panose="020B0503020204020204" pitchFamily="34" charset="0"/>
              </a:rPr>
              <a:t>insert notes here based on session discussion</a:t>
            </a:r>
            <a:endParaRPr lang="en-GB" sz="2800" dirty="0">
              <a:latin typeface="Corbel" panose="020B0503020204020204" pitchFamily="34" charset="0"/>
            </a:endParaRPr>
          </a:p>
          <a:p>
            <a:pPr marL="457206" indent="-457206">
              <a:buFont typeface="Arial" panose="020B0604020202020204" pitchFamily="34" charset="0"/>
              <a:buChar char="•"/>
            </a:pPr>
            <a:endParaRPr lang="en-GB" sz="2800" dirty="0">
              <a:latin typeface="Corbel" panose="020B0503020204020204" pitchFamily="34" charset="0"/>
            </a:endParaRPr>
          </a:p>
          <a:p>
            <a:pPr marL="457206" indent="-457206">
              <a:buFont typeface="Arial" panose="020B0604020202020204" pitchFamily="34" charset="0"/>
              <a:buChar char="•"/>
            </a:pPr>
            <a:r>
              <a:rPr lang="en-GB" sz="2800" dirty="0">
                <a:latin typeface="Corbel" panose="020B0503020204020204" pitchFamily="34" charset="0"/>
              </a:rPr>
              <a:t>Solar area with most votes = ? </a:t>
            </a:r>
          </a:p>
          <a:p>
            <a:pPr marL="457206" indent="-457206">
              <a:buFont typeface="Arial" panose="020B0604020202020204" pitchFamily="34" charset="0"/>
              <a:buChar char="•"/>
            </a:pPr>
            <a:r>
              <a:rPr lang="en-GB" sz="2800" dirty="0">
                <a:latin typeface="Corbel" panose="020B0503020204020204" pitchFamily="34" charset="0"/>
              </a:rPr>
              <a:t>Wind area with most votes = ? </a:t>
            </a:r>
          </a:p>
        </p:txBody>
      </p:sp>
    </p:spTree>
    <p:extLst>
      <p:ext uri="{BB962C8B-B14F-4D97-AF65-F5344CB8AC3E}">
        <p14:creationId xmlns:p14="http://schemas.microsoft.com/office/powerpoint/2010/main" val="4068755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AD09E-163C-04EA-BFFC-013741B02B34}"/>
            </a:ext>
          </a:extLst>
        </p:cNvPr>
        <p:cNvGrpSpPr/>
        <p:nvPr/>
      </p:nvGrpSpPr>
      <p:grpSpPr>
        <a:xfrm>
          <a:off x="0" y="0"/>
          <a:ext cx="0" cy="0"/>
          <a:chOff x="0" y="0"/>
          <a:chExt cx="0" cy="0"/>
        </a:xfrm>
      </p:grpSpPr>
      <p:sp>
        <p:nvSpPr>
          <p:cNvPr id="2" name="Title 10">
            <a:extLst>
              <a:ext uri="{FF2B5EF4-FFF2-40B4-BE49-F238E27FC236}">
                <a16:creationId xmlns:a16="http://schemas.microsoft.com/office/drawing/2014/main" id="{0D84CB83-5CB7-D6AB-ADE6-BD730C6F99F6}"/>
              </a:ext>
            </a:extLst>
          </p:cNvPr>
          <p:cNvSpPr txBox="1">
            <a:spLocks/>
          </p:cNvSpPr>
          <p:nvPr/>
        </p:nvSpPr>
        <p:spPr>
          <a:xfrm>
            <a:off x="540000" y="990668"/>
            <a:ext cx="11046454" cy="720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11" rtl="0" eaLnBrk="1" latinLnBrk="0" hangingPunct="1">
              <a:lnSpc>
                <a:spcPct val="90000"/>
              </a:lnSpc>
              <a:spcBef>
                <a:spcPct val="0"/>
              </a:spcBef>
              <a:buNone/>
              <a:defRPr sz="4400" kern="1200">
                <a:solidFill>
                  <a:schemeClr val="tx1"/>
                </a:solidFill>
                <a:latin typeface="+mj-lt"/>
                <a:ea typeface="+mj-ea"/>
                <a:cs typeface="+mj-cs"/>
              </a:defRPr>
            </a:lvl1pPr>
          </a:lstStyle>
          <a:p>
            <a:pPr defTabSz="914400">
              <a:lnSpc>
                <a:spcPct val="100000"/>
              </a:lnSpc>
              <a:spcBef>
                <a:spcPts val="2400"/>
              </a:spcBef>
              <a:spcAft>
                <a:spcPts val="600"/>
              </a:spcAft>
              <a:defRPr/>
            </a:pPr>
            <a:r>
              <a:rPr lang="en-GB" sz="5400" b="1" dirty="0">
                <a:solidFill>
                  <a:prstClr val="black"/>
                </a:solidFill>
                <a:latin typeface="Corbel" panose="020B0503020204020204" pitchFamily="34" charset="0"/>
                <a:ea typeface="+mn-ea"/>
                <a:cs typeface="+mn-cs"/>
              </a:rPr>
              <a:t>With thanks to</a:t>
            </a:r>
          </a:p>
        </p:txBody>
      </p:sp>
      <p:pic>
        <p:nvPicPr>
          <p:cNvPr id="3" name="Picture 2" descr="Home">
            <a:extLst>
              <a:ext uri="{FF2B5EF4-FFF2-40B4-BE49-F238E27FC236}">
                <a16:creationId xmlns:a16="http://schemas.microsoft.com/office/drawing/2014/main" id="{030EC8E6-A720-2EA1-B4D1-34C2B0464EE3}"/>
              </a:ext>
            </a:extLst>
          </p:cNvPr>
          <p:cNvPicPr>
            <a:picLocks noChangeAspect="1"/>
          </p:cNvPicPr>
          <p:nvPr/>
        </p:nvPicPr>
        <p:blipFill>
          <a:blip r:embed="rId3"/>
          <a:stretch>
            <a:fillRect/>
          </a:stretch>
        </p:blipFill>
        <p:spPr>
          <a:xfrm>
            <a:off x="1055395" y="3429000"/>
            <a:ext cx="2314450" cy="1789524"/>
          </a:xfrm>
          <a:prstGeom prst="rect">
            <a:avLst/>
          </a:prstGeom>
        </p:spPr>
      </p:pic>
      <p:sp>
        <p:nvSpPr>
          <p:cNvPr id="5" name="TextBox 4">
            <a:extLst>
              <a:ext uri="{FF2B5EF4-FFF2-40B4-BE49-F238E27FC236}">
                <a16:creationId xmlns:a16="http://schemas.microsoft.com/office/drawing/2014/main" id="{90172BAB-F66D-8AEF-0464-B318AFD9A66C}"/>
              </a:ext>
            </a:extLst>
          </p:cNvPr>
          <p:cNvSpPr txBox="1"/>
          <p:nvPr/>
        </p:nvSpPr>
        <p:spPr>
          <a:xfrm>
            <a:off x="540000" y="1917257"/>
            <a:ext cx="11046454" cy="738664"/>
          </a:xfrm>
          <a:prstGeom prst="rect">
            <a:avLst/>
          </a:prstGeom>
          <a:noFill/>
        </p:spPr>
        <p:txBody>
          <a:bodyPr wrap="square" lIns="0" tIns="0" rIns="0" bIns="0" rtlCol="0">
            <a:spAutoFit/>
          </a:bodyPr>
          <a:lstStyle/>
          <a:p>
            <a:pPr algn="l"/>
            <a:r>
              <a:rPr lang="en-GB" sz="2400" dirty="0">
                <a:solidFill>
                  <a:prstClr val="black"/>
                </a:solidFill>
                <a:latin typeface="Corbel" panose="020B0503020204020204" pitchFamily="34" charset="0"/>
              </a:rPr>
              <a:t>This resource has been developed with thanks to funding from the Energy Industry Voluntary Redress Scheme and the National Lottery’s Climate Action Fund.</a:t>
            </a:r>
          </a:p>
        </p:txBody>
      </p:sp>
      <p:pic>
        <p:nvPicPr>
          <p:cNvPr id="6" name="Picture 5">
            <a:extLst>
              <a:ext uri="{FF2B5EF4-FFF2-40B4-BE49-F238E27FC236}">
                <a16:creationId xmlns:a16="http://schemas.microsoft.com/office/drawing/2014/main" id="{4CA0339E-CDFB-3BE1-08B4-4C9791D5E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2256" y="3548911"/>
            <a:ext cx="3894825" cy="1905216"/>
          </a:xfrm>
          <a:prstGeom prst="rect">
            <a:avLst/>
          </a:prstGeom>
        </p:spPr>
      </p:pic>
    </p:spTree>
    <p:extLst>
      <p:ext uri="{BB962C8B-B14F-4D97-AF65-F5344CB8AC3E}">
        <p14:creationId xmlns:p14="http://schemas.microsoft.com/office/powerpoint/2010/main" val="1198889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7DAB70-B534-3314-E5B8-95CA59C3D88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8120" y="1538752"/>
            <a:ext cx="4175760" cy="1791676"/>
          </a:xfrm>
          <a:prstGeom prst="rect">
            <a:avLst/>
          </a:prstGeom>
        </p:spPr>
      </p:pic>
      <p:sp>
        <p:nvSpPr>
          <p:cNvPr id="7" name="Title 9">
            <a:extLst>
              <a:ext uri="{FF2B5EF4-FFF2-40B4-BE49-F238E27FC236}">
                <a16:creationId xmlns:a16="http://schemas.microsoft.com/office/drawing/2014/main" id="{E8117AFB-7759-693C-9A44-925A2D3B7E7B}"/>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anchor="b"/>
          <a:lstStyle/>
          <a:p>
            <a:r>
              <a:rPr lang="en-GB" dirty="0"/>
              <a:t>Final page (1)</a:t>
            </a:r>
          </a:p>
        </p:txBody>
      </p:sp>
      <p:sp>
        <p:nvSpPr>
          <p:cNvPr id="6" name="TextBox 5">
            <a:extLst>
              <a:ext uri="{FF2B5EF4-FFF2-40B4-BE49-F238E27FC236}">
                <a16:creationId xmlns:a16="http://schemas.microsoft.com/office/drawing/2014/main" id="{CF981DEB-1476-1D7F-6B89-A086D4AC48BC}"/>
              </a:ext>
            </a:extLst>
          </p:cNvPr>
          <p:cNvSpPr txBox="1"/>
          <p:nvPr/>
        </p:nvSpPr>
        <p:spPr>
          <a:xfrm>
            <a:off x="2809875" y="4669792"/>
            <a:ext cx="657225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5F2EB"/>
                </a:solidFill>
                <a:effectLst/>
                <a:uLnTx/>
                <a:uFillTx/>
                <a:latin typeface="Corbel" panose="020B0503020204020204" pitchFamily="34" charset="0"/>
                <a:ea typeface="Aptos" panose="020B0004020202020204" pitchFamily="34" charset="0"/>
                <a:cs typeface="Aptos" panose="020B0004020202020204" pitchFamily="34" charset="0"/>
              </a:rPr>
              <a:t>We’re a </a:t>
            </a:r>
            <a:r>
              <a:rPr kumimoji="0" lang="en-GB" sz="2000" b="0" i="0" u="none" strike="noStrike" kern="1200" cap="none" spc="0" normalizeH="0" baseline="0" noProof="0" dirty="0">
                <a:ln>
                  <a:noFill/>
                </a:ln>
                <a:solidFill>
                  <a:prstClr val="white"/>
                </a:solidFill>
                <a:effectLst/>
                <a:uLnTx/>
                <a:uFillTx/>
                <a:latin typeface="Corbel" panose="020B0503020204020204" pitchFamily="34" charset="0"/>
                <a:ea typeface="Aptos" panose="020B0004020202020204" pitchFamily="34" charset="0"/>
                <a:cs typeface="Aptos" panose="020B0004020202020204" pitchFamily="34" charset="0"/>
              </a:rPr>
              <a:t>charity (</a:t>
            </a:r>
            <a:r>
              <a:rPr kumimoji="0" lang="en-GB" sz="2000" b="0" i="0" u="none" strike="noStrike" kern="1200" cap="none" spc="0" normalizeH="0" baseline="0" noProof="0" dirty="0">
                <a:ln>
                  <a:noFill/>
                </a:ln>
                <a:solidFill>
                  <a:prstClr val="white"/>
                </a:solidFill>
                <a:effectLst/>
                <a:uLnTx/>
                <a:uFillTx/>
                <a:latin typeface="Corbel" panose="020B0503020204020204"/>
                <a:ea typeface="+mn-ea"/>
                <a:cs typeface="+mn-cs"/>
              </a:rPr>
              <a:t>298740) </a:t>
            </a:r>
            <a:r>
              <a:rPr kumimoji="0" lang="en-GB" sz="2000" b="0" i="0" u="none" strike="noStrike" kern="1200" cap="none" spc="0" normalizeH="0" baseline="0" noProof="0" dirty="0">
                <a:ln>
                  <a:noFill/>
                </a:ln>
                <a:solidFill>
                  <a:prstClr val="white"/>
                </a:solidFill>
                <a:effectLst/>
                <a:uLnTx/>
                <a:uFillTx/>
                <a:latin typeface="Corbel" panose="020B0503020204020204" pitchFamily="34" charset="0"/>
                <a:ea typeface="Aptos" panose="020B0004020202020204" pitchFamily="34" charset="0"/>
                <a:cs typeface="Aptos" panose="020B0004020202020204" pitchFamily="34" charset="0"/>
              </a:rPr>
              <a:t>supporting </a:t>
            </a:r>
            <a:r>
              <a:rPr kumimoji="0" lang="en-GB" sz="2000" b="0" i="0" u="none" strike="noStrike" kern="1200" cap="none" spc="0" normalizeH="0" baseline="0" noProof="0" dirty="0">
                <a:ln>
                  <a:noFill/>
                </a:ln>
                <a:solidFill>
                  <a:srgbClr val="F5F2EB"/>
                </a:solidFill>
                <a:effectLst/>
                <a:uLnTx/>
                <a:uFillTx/>
                <a:latin typeface="Corbel" panose="020B0503020204020204" pitchFamily="34" charset="0"/>
                <a:ea typeface="Aptos" panose="020B0004020202020204" pitchFamily="34" charset="0"/>
                <a:cs typeface="Aptos" panose="020B0004020202020204" pitchFamily="34" charset="0"/>
              </a:rPr>
              <a:t>people and organisations across the UK to tackle the climate emergency and end the suffering caused by cold homes.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7C540"/>
                </a:solidFill>
                <a:effectLst/>
                <a:uLnTx/>
                <a:uFillTx/>
                <a:latin typeface="Corbel" panose="020B0503020204020204" pitchFamily="34" charset="0"/>
                <a:ea typeface="Aptos" panose="020B0004020202020204" pitchFamily="34" charset="0"/>
                <a:cs typeface="Aptos" panose="020B0004020202020204" pitchFamily="34" charset="0"/>
              </a:rPr>
              <a:t>cse.org.uk</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5F2EB"/>
                </a:solidFill>
                <a:effectLst/>
                <a:uLnTx/>
                <a:uFillTx/>
                <a:latin typeface="Corbel" panose="020B0503020204020204" pitchFamily="34" charset="0"/>
                <a:ea typeface="Aptos" panose="020B0004020202020204" pitchFamily="34" charset="0"/>
                <a:cs typeface="Aptos" panose="020B0004020202020204" pitchFamily="34" charset="0"/>
              </a:rPr>
              <a:t> </a:t>
            </a:r>
          </a:p>
        </p:txBody>
      </p:sp>
      <p:grpSp>
        <p:nvGrpSpPr>
          <p:cNvPr id="2" name="Group 1">
            <a:extLst>
              <a:ext uri="{FF2B5EF4-FFF2-40B4-BE49-F238E27FC236}">
                <a16:creationId xmlns:a16="http://schemas.microsoft.com/office/drawing/2014/main" id="{F824551F-CF9D-5710-22EE-91AFF253F52C}"/>
              </a:ext>
              <a:ext uri="{C183D7F6-B498-43B3-948B-1728B52AA6E4}">
                <adec:decorative xmlns:adec="http://schemas.microsoft.com/office/drawing/2017/decorative" val="1"/>
              </a:ext>
            </a:extLst>
          </p:cNvPr>
          <p:cNvGrpSpPr/>
          <p:nvPr/>
        </p:nvGrpSpPr>
        <p:grpSpPr>
          <a:xfrm>
            <a:off x="540000" y="328227"/>
            <a:ext cx="11113200" cy="444027"/>
            <a:chOff x="540000" y="328227"/>
            <a:chExt cx="11113200" cy="444027"/>
          </a:xfrm>
        </p:grpSpPr>
        <p:pic>
          <p:nvPicPr>
            <p:cNvPr id="3" name="Picture 2">
              <a:extLst>
                <a:ext uri="{FF2B5EF4-FFF2-40B4-BE49-F238E27FC236}">
                  <a16:creationId xmlns:a16="http://schemas.microsoft.com/office/drawing/2014/main" id="{9A2ACD64-9964-6E0C-7D3E-0184C09D77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06193" y="328227"/>
              <a:ext cx="680261" cy="347635"/>
            </a:xfrm>
            <a:prstGeom prst="rect">
              <a:avLst/>
            </a:prstGeom>
            <a:ln w="12700">
              <a:noFill/>
            </a:ln>
          </p:spPr>
        </p:pic>
        <p:cxnSp>
          <p:nvCxnSpPr>
            <p:cNvPr id="4" name="Straight Connector 3">
              <a:extLst>
                <a:ext uri="{FF2B5EF4-FFF2-40B4-BE49-F238E27FC236}">
                  <a16:creationId xmlns:a16="http://schemas.microsoft.com/office/drawing/2014/main" id="{D1C1C13A-EE77-241C-0E85-06C31D49A8E8}"/>
                </a:ext>
              </a:extLst>
            </p:cNvPr>
            <p:cNvCxnSpPr>
              <a:cxnSpLocks/>
            </p:cNvCxnSpPr>
            <p:nvPr/>
          </p:nvCxnSpPr>
          <p:spPr>
            <a:xfrm>
              <a:off x="540000" y="772254"/>
              <a:ext cx="11113200" cy="0"/>
            </a:xfrm>
            <a:prstGeom prst="line">
              <a:avLst/>
            </a:prstGeom>
            <a:ln w="12700">
              <a:solidFill>
                <a:schemeClr val="bg1"/>
              </a:solidFill>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074533051"/>
      </p:ext>
    </p:extLst>
  </p:cSld>
  <p:clrMapOvr>
    <a:masterClrMapping/>
  </p:clrMapOvr>
</p:sld>
</file>

<file path=ppt/theme/theme1.xml><?xml version="1.0" encoding="utf-8"?>
<a:theme xmlns:a="http://schemas.openxmlformats.org/drawingml/2006/main" name="2_Office Theme">
  <a:themeElements>
    <a:clrScheme name="Custom 10">
      <a:dk1>
        <a:sysClr val="windowText" lastClr="000000"/>
      </a:dk1>
      <a:lt1>
        <a:sysClr val="window" lastClr="FFFFFF"/>
      </a:lt1>
      <a:dk2>
        <a:srgbClr val="1C0533"/>
      </a:dk2>
      <a:lt2>
        <a:srgbClr val="F5F2EB"/>
      </a:lt2>
      <a:accent1>
        <a:srgbClr val="F7C540"/>
      </a:accent1>
      <a:accent2>
        <a:srgbClr val="6B57DE"/>
      </a:accent2>
      <a:accent3>
        <a:srgbClr val="CCC4F2"/>
      </a:accent3>
      <a:accent4>
        <a:srgbClr val="F9CC5A"/>
      </a:accent4>
      <a:accent5>
        <a:srgbClr val="211440"/>
      </a:accent5>
      <a:accent6>
        <a:srgbClr val="7363E0"/>
      </a:accent6>
      <a:hlink>
        <a:srgbClr val="6B57DE"/>
      </a:hlink>
      <a:folHlink>
        <a:srgbClr val="6B57DE"/>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5400" b="1" dirty="0">
            <a:solidFill>
              <a:srgbClr val="1C0533"/>
            </a:solidFill>
            <a:latin typeface="Corbel" panose="020B0503020204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Custom 10">
      <a:dk1>
        <a:sysClr val="windowText" lastClr="000000"/>
      </a:dk1>
      <a:lt1>
        <a:sysClr val="window" lastClr="FFFFFF"/>
      </a:lt1>
      <a:dk2>
        <a:srgbClr val="1C0533"/>
      </a:dk2>
      <a:lt2>
        <a:srgbClr val="F5F2EB"/>
      </a:lt2>
      <a:accent1>
        <a:srgbClr val="F7C540"/>
      </a:accent1>
      <a:accent2>
        <a:srgbClr val="6B57DE"/>
      </a:accent2>
      <a:accent3>
        <a:srgbClr val="CCC4F2"/>
      </a:accent3>
      <a:accent4>
        <a:srgbClr val="F9CC5A"/>
      </a:accent4>
      <a:accent5>
        <a:srgbClr val="211440"/>
      </a:accent5>
      <a:accent6>
        <a:srgbClr val="7363E0"/>
      </a:accent6>
      <a:hlink>
        <a:srgbClr val="6B57DE"/>
      </a:hlink>
      <a:folHlink>
        <a:srgbClr val="6B57DE"/>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5400" b="1" dirty="0">
            <a:solidFill>
              <a:srgbClr val="1C0533"/>
            </a:solidFill>
            <a:latin typeface="Corbel" panose="020B0503020204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0">
    <a:dk1>
      <a:sysClr val="windowText" lastClr="000000"/>
    </a:dk1>
    <a:lt1>
      <a:sysClr val="window" lastClr="FFFFFF"/>
    </a:lt1>
    <a:dk2>
      <a:srgbClr val="1C0533"/>
    </a:dk2>
    <a:lt2>
      <a:srgbClr val="F5F2EB"/>
    </a:lt2>
    <a:accent1>
      <a:srgbClr val="F7C540"/>
    </a:accent1>
    <a:accent2>
      <a:srgbClr val="6B57DE"/>
    </a:accent2>
    <a:accent3>
      <a:srgbClr val="CCC4F2"/>
    </a:accent3>
    <a:accent4>
      <a:srgbClr val="F9CC5A"/>
    </a:accent4>
    <a:accent5>
      <a:srgbClr val="211440"/>
    </a:accent5>
    <a:accent6>
      <a:srgbClr val="7363E0"/>
    </a:accent6>
    <a:hlink>
      <a:srgbClr val="6B57DE"/>
    </a:hlink>
    <a:folHlink>
      <a:srgbClr val="6B57DE"/>
    </a:folHlink>
  </a:clrScheme>
</a:themeOverride>
</file>

<file path=docProps/app.xml><?xml version="1.0" encoding="utf-8"?>
<Properties xmlns="http://schemas.openxmlformats.org/officeDocument/2006/extended-properties" xmlns:vt="http://schemas.openxmlformats.org/officeDocument/2006/docPropsVTypes">
  <TotalTime>4665</TotalTime>
  <Words>2437</Words>
  <Application>Microsoft Office PowerPoint</Application>
  <PresentationFormat>Widescreen</PresentationFormat>
  <Paragraphs>204</Paragraphs>
  <Slides>21</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Aptos</vt:lpstr>
      <vt:lpstr>Arial</vt:lpstr>
      <vt:lpstr>Calibri</vt:lpstr>
      <vt:lpstr>Corbel</vt:lpstr>
      <vt:lpstr>Corbel Light</vt:lpstr>
      <vt:lpstr>Proxima Nova</vt:lpstr>
      <vt:lpstr>Segoe UI Light</vt:lpstr>
      <vt:lpstr>2_Office Theme</vt:lpstr>
      <vt:lpstr>3_Office Theme</vt:lpstr>
      <vt:lpstr>Community energy in your area</vt:lpstr>
      <vt:lpstr>PowerPoint Presentation</vt:lpstr>
      <vt:lpstr>PowerPoint Presentation</vt:lpstr>
      <vt:lpstr>PowerPoint Presentation</vt:lpstr>
      <vt:lpstr>Solar farm</vt:lpstr>
      <vt:lpstr>PowerPoint Presentation</vt:lpstr>
      <vt:lpstr>Who builds renewable energy?</vt:lpstr>
      <vt:lpstr>What is community energy?</vt:lpstr>
      <vt:lpstr>There are lots of different models</vt:lpstr>
      <vt:lpstr>Possible benefits from community owned schemes</vt:lpstr>
      <vt:lpstr>Example: Westmill Solar Cooperative</vt:lpstr>
      <vt:lpstr>Map activity</vt:lpstr>
      <vt:lpstr>Community energy in your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Final page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LACE</dc:creator>
  <cp:lastModifiedBy>Tim Weisselberg</cp:lastModifiedBy>
  <cp:revision>106</cp:revision>
  <cp:lastPrinted>2025-10-14T11:11:18Z</cp:lastPrinted>
  <dcterms:created xsi:type="dcterms:W3CDTF">2024-10-02T10:48:34Z</dcterms:created>
  <dcterms:modified xsi:type="dcterms:W3CDTF">2026-09-29T15:41:05Z</dcterms:modified>
</cp:coreProperties>
</file>