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480" r:id="rId2"/>
    <p:sldId id="510" r:id="rId3"/>
    <p:sldId id="523" r:id="rId4"/>
    <p:sldId id="422" r:id="rId5"/>
    <p:sldId id="423" r:id="rId6"/>
    <p:sldId id="442" r:id="rId7"/>
    <p:sldId id="525" r:id="rId8"/>
    <p:sldId id="469" r:id="rId9"/>
    <p:sldId id="507" r:id="rId10"/>
    <p:sldId id="448" r:id="rId11"/>
    <p:sldId id="526" r:id="rId12"/>
    <p:sldId id="522" r:id="rId13"/>
    <p:sldId id="517" r:id="rId14"/>
    <p:sldId id="518" r:id="rId15"/>
    <p:sldId id="520" r:id="rId16"/>
    <p:sldId id="521" r:id="rId17"/>
    <p:sldId id="508" r:id="rId18"/>
    <p:sldId id="440" r:id="rId19"/>
    <p:sldId id="515" r:id="rId20"/>
    <p:sldId id="511" r:id="rId21"/>
    <p:sldId id="512" r:id="rId22"/>
    <p:sldId id="513" r:id="rId23"/>
    <p:sldId id="529" r:id="rId24"/>
    <p:sldId id="497" r:id="rId25"/>
    <p:sldId id="419" r:id="rId26"/>
    <p:sldId id="361" r:id="rId2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434">
          <p15:clr>
            <a:srgbClr val="A4A3A4"/>
          </p15:clr>
        </p15:guide>
        <p15:guide id="2" pos="476">
          <p15:clr>
            <a:srgbClr val="A4A3A4"/>
          </p15:clr>
        </p15:guide>
      </p15:sldGuideLst>
    </p:ext>
    <p:ext uri="{2D200454-40CA-4A62-9FC3-DE9A4176ACB9}">
      <p15:notesGuideLst xmlns="" xmlns:p15="http://schemas.microsoft.com/office/powerpoint/2012/main">
        <p15:guide id="1" orient="horz" pos="3131" userDrawn="1">
          <p15:clr>
            <a:srgbClr val="A4A3A4"/>
          </p15:clr>
        </p15:guide>
        <p15:guide id="2" pos="213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S - CSE" initials="D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FFFF99"/>
    <a:srgbClr val="FFFF66"/>
    <a:srgbClr val="E0E1E4"/>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40" autoAdjust="0"/>
    <p:restoredTop sz="66387" autoAdjust="0"/>
  </p:normalViewPr>
  <p:slideViewPr>
    <p:cSldViewPr showGuides="1">
      <p:cViewPr varScale="1">
        <p:scale>
          <a:sx n="68" d="100"/>
          <a:sy n="68" d="100"/>
        </p:scale>
        <p:origin x="-2256" y="-96"/>
      </p:cViewPr>
      <p:guideLst>
        <p:guide orient="horz" pos="1434"/>
        <p:guide pos="47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02"/>
    </p:cViewPr>
  </p:sorterViewPr>
  <p:notesViewPr>
    <p:cSldViewPr showGuides="1">
      <p:cViewPr>
        <p:scale>
          <a:sx n="150" d="100"/>
          <a:sy n="150" d="100"/>
        </p:scale>
        <p:origin x="-1800" y="126"/>
      </p:cViewPr>
      <p:guideLst>
        <p:guide orient="horz" pos="3126"/>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45295" cy="496962"/>
          </a:xfrm>
          <a:prstGeom prst="rect">
            <a:avLst/>
          </a:prstGeom>
        </p:spPr>
        <p:txBody>
          <a:bodyPr vert="horz" lIns="90428" tIns="45215" rIns="90428" bIns="45215" rtlCol="0"/>
          <a:lstStyle>
            <a:lvl1pPr algn="l">
              <a:defRPr sz="1200"/>
            </a:lvl1pPr>
          </a:lstStyle>
          <a:p>
            <a:endParaRPr lang="en-GB" dirty="0"/>
          </a:p>
        </p:txBody>
      </p:sp>
      <p:sp>
        <p:nvSpPr>
          <p:cNvPr id="3" name="Date Placeholder 2"/>
          <p:cNvSpPr>
            <a:spLocks noGrp="1"/>
          </p:cNvSpPr>
          <p:nvPr>
            <p:ph type="dt" sz="quarter" idx="1"/>
          </p:nvPr>
        </p:nvSpPr>
        <p:spPr>
          <a:xfrm>
            <a:off x="3850816" y="2"/>
            <a:ext cx="2945295" cy="496962"/>
          </a:xfrm>
          <a:prstGeom prst="rect">
            <a:avLst/>
          </a:prstGeom>
        </p:spPr>
        <p:txBody>
          <a:bodyPr vert="horz" lIns="90428" tIns="45215" rIns="90428" bIns="45215" rtlCol="0"/>
          <a:lstStyle>
            <a:lvl1pPr algn="r">
              <a:defRPr sz="1200"/>
            </a:lvl1pPr>
          </a:lstStyle>
          <a:p>
            <a:fld id="{3961C3CE-B0F7-4424-BBB9-B0B7D71205F5}" type="datetimeFigureOut">
              <a:rPr lang="en-US" smtClean="0"/>
              <a:pPr/>
              <a:t>9/11/2019</a:t>
            </a:fld>
            <a:endParaRPr lang="en-GB" dirty="0"/>
          </a:p>
        </p:txBody>
      </p:sp>
      <p:sp>
        <p:nvSpPr>
          <p:cNvPr id="4" name="Footer Placeholder 3"/>
          <p:cNvSpPr>
            <a:spLocks noGrp="1"/>
          </p:cNvSpPr>
          <p:nvPr>
            <p:ph type="ftr" sz="quarter" idx="2"/>
          </p:nvPr>
        </p:nvSpPr>
        <p:spPr>
          <a:xfrm>
            <a:off x="2" y="9428107"/>
            <a:ext cx="2945295" cy="496962"/>
          </a:xfrm>
          <a:prstGeom prst="rect">
            <a:avLst/>
          </a:prstGeom>
        </p:spPr>
        <p:txBody>
          <a:bodyPr vert="horz" lIns="90428" tIns="45215" rIns="90428" bIns="45215"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816" y="9428107"/>
            <a:ext cx="2945295" cy="496962"/>
          </a:xfrm>
          <a:prstGeom prst="rect">
            <a:avLst/>
          </a:prstGeom>
        </p:spPr>
        <p:txBody>
          <a:bodyPr vert="horz" lIns="90428" tIns="45215" rIns="90428" bIns="45215" rtlCol="0" anchor="b"/>
          <a:lstStyle>
            <a:lvl1pPr algn="r">
              <a:defRPr sz="1200"/>
            </a:lvl1pPr>
          </a:lstStyle>
          <a:p>
            <a:fld id="{4AF3DB0C-3E5F-41FB-AB64-1E0D7919EDAE}" type="slidenum">
              <a:rPr lang="en-GB" smtClean="0"/>
              <a:pPr/>
              <a:t>‹#›</a:t>
            </a:fld>
            <a:endParaRPr lang="en-GB" dirty="0"/>
          </a:p>
        </p:txBody>
      </p:sp>
    </p:spTree>
    <p:extLst>
      <p:ext uri="{BB962C8B-B14F-4D97-AF65-F5344CB8AC3E}">
        <p14:creationId xmlns:p14="http://schemas.microsoft.com/office/powerpoint/2010/main" val="3718022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1"/>
            <a:ext cx="2945659" cy="496332"/>
          </a:xfrm>
          <a:prstGeom prst="rect">
            <a:avLst/>
          </a:prstGeom>
        </p:spPr>
        <p:txBody>
          <a:bodyPr vert="horz" lIns="95547" tIns="47773" rIns="95547" bIns="47773" rtlCol="0"/>
          <a:lstStyle>
            <a:lvl1pPr algn="l">
              <a:defRPr sz="1300"/>
            </a:lvl1pPr>
          </a:lstStyle>
          <a:p>
            <a:endParaRPr lang="en-GB" dirty="0"/>
          </a:p>
        </p:txBody>
      </p:sp>
      <p:sp>
        <p:nvSpPr>
          <p:cNvPr id="3" name="Date Placeholder 2"/>
          <p:cNvSpPr>
            <a:spLocks noGrp="1"/>
          </p:cNvSpPr>
          <p:nvPr>
            <p:ph type="dt" idx="1"/>
          </p:nvPr>
        </p:nvSpPr>
        <p:spPr>
          <a:xfrm>
            <a:off x="3850445" y="1"/>
            <a:ext cx="2945659" cy="496332"/>
          </a:xfrm>
          <a:prstGeom prst="rect">
            <a:avLst/>
          </a:prstGeom>
        </p:spPr>
        <p:txBody>
          <a:bodyPr vert="horz" lIns="95547" tIns="47773" rIns="95547" bIns="47773" rtlCol="0"/>
          <a:lstStyle>
            <a:lvl1pPr algn="r">
              <a:defRPr sz="1300"/>
            </a:lvl1pPr>
          </a:lstStyle>
          <a:p>
            <a:fld id="{3BD28859-B540-4C8E-882C-2FB6465A1D2C}" type="datetimeFigureOut">
              <a:rPr lang="en-US" smtClean="0"/>
              <a:pPr/>
              <a:t>9/11/2019</a:t>
            </a:fld>
            <a:endParaRPr lang="en-GB" dirty="0"/>
          </a:p>
        </p:txBody>
      </p:sp>
      <p:sp>
        <p:nvSpPr>
          <p:cNvPr id="4" name="Slide Image Placeholder 3"/>
          <p:cNvSpPr>
            <a:spLocks noGrp="1" noRot="1" noChangeAspect="1"/>
          </p:cNvSpPr>
          <p:nvPr>
            <p:ph type="sldImg" idx="2"/>
          </p:nvPr>
        </p:nvSpPr>
        <p:spPr>
          <a:xfrm>
            <a:off x="915988" y="742950"/>
            <a:ext cx="4965700" cy="3724275"/>
          </a:xfrm>
          <a:prstGeom prst="rect">
            <a:avLst/>
          </a:prstGeom>
          <a:noFill/>
          <a:ln w="12700">
            <a:solidFill>
              <a:prstClr val="black"/>
            </a:solidFill>
          </a:ln>
        </p:spPr>
        <p:txBody>
          <a:bodyPr vert="horz" lIns="95547" tIns="47773" rIns="95547" bIns="47773" rtlCol="0" anchor="ctr"/>
          <a:lstStyle/>
          <a:p>
            <a:endParaRPr lang="en-GB" dirty="0"/>
          </a:p>
        </p:txBody>
      </p:sp>
      <p:sp>
        <p:nvSpPr>
          <p:cNvPr id="5" name="Notes Placeholder 4"/>
          <p:cNvSpPr>
            <a:spLocks noGrp="1"/>
          </p:cNvSpPr>
          <p:nvPr>
            <p:ph type="body" sz="quarter" idx="3"/>
          </p:nvPr>
        </p:nvSpPr>
        <p:spPr>
          <a:xfrm>
            <a:off x="679768" y="4715156"/>
            <a:ext cx="5438140" cy="4466987"/>
          </a:xfrm>
          <a:prstGeom prst="rect">
            <a:avLst/>
          </a:prstGeom>
        </p:spPr>
        <p:txBody>
          <a:bodyPr vert="horz" lIns="95547" tIns="47773" rIns="95547" bIns="47773"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5" y="9428586"/>
            <a:ext cx="2945659" cy="496332"/>
          </a:xfrm>
          <a:prstGeom prst="rect">
            <a:avLst/>
          </a:prstGeom>
        </p:spPr>
        <p:txBody>
          <a:bodyPr vert="horz" lIns="95547" tIns="47773" rIns="95547" bIns="47773" rtlCol="0" anchor="b"/>
          <a:lstStyle>
            <a:lvl1pPr algn="l">
              <a:defRPr sz="1300"/>
            </a:lvl1pPr>
          </a:lstStyle>
          <a:p>
            <a:endParaRPr lang="en-GB" dirty="0"/>
          </a:p>
        </p:txBody>
      </p:sp>
      <p:sp>
        <p:nvSpPr>
          <p:cNvPr id="7" name="Slide Number Placeholder 6"/>
          <p:cNvSpPr>
            <a:spLocks noGrp="1"/>
          </p:cNvSpPr>
          <p:nvPr>
            <p:ph type="sldNum" sz="quarter" idx="5"/>
          </p:nvPr>
        </p:nvSpPr>
        <p:spPr>
          <a:xfrm>
            <a:off x="3850445" y="9428586"/>
            <a:ext cx="2945659" cy="496332"/>
          </a:xfrm>
          <a:prstGeom prst="rect">
            <a:avLst/>
          </a:prstGeom>
        </p:spPr>
        <p:txBody>
          <a:bodyPr vert="horz" lIns="95547" tIns="47773" rIns="95547" bIns="47773" rtlCol="0" anchor="b"/>
          <a:lstStyle>
            <a:lvl1pPr algn="r">
              <a:defRPr sz="1300"/>
            </a:lvl1pPr>
          </a:lstStyle>
          <a:p>
            <a:fld id="{1B8C9B86-17B2-4051-BE84-386F4B593598}" type="slidenum">
              <a:rPr lang="en-GB" smtClean="0"/>
              <a:pPr/>
              <a:t>‹#›</a:t>
            </a:fld>
            <a:endParaRPr lang="en-GB" dirty="0"/>
          </a:p>
        </p:txBody>
      </p:sp>
    </p:spTree>
    <p:extLst>
      <p:ext uri="{BB962C8B-B14F-4D97-AF65-F5344CB8AC3E}">
        <p14:creationId xmlns:p14="http://schemas.microsoft.com/office/powerpoint/2010/main" val="2198869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metoffice.gov.uk/weather/learn-about/past-uk-weather-events#y2008"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metoffice.gov.uk/weather/learn-about/weather/case-studies/boscastle" TargetMode="External"/><Relationship Id="rId5" Type="http://schemas.openxmlformats.org/officeDocument/2006/relationships/hyperlink" Target="https://assets.publishing.service.gov.uk/government/uploads/system/uploads/attachment_data/file/821711/PHE_heatwave_report_2018.pdf" TargetMode="External"/><Relationship Id="rId4" Type="http://schemas.openxmlformats.org/officeDocument/2006/relationships/hyperlink" Target="https://www.newscientist.com/article/dn4259-the-2003-european-heatwave-caused-35000-deaths/"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limatecentral.org/gallery/graphics/the-10-hottest-global-years-on-record"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deframedia.blog.gov.uk/2018/11/26/environment-secretary-launches-latest-uk-climate-projections-at-the-science-museu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xfrm>
            <a:off x="679608" y="4714879"/>
            <a:ext cx="5906097" cy="4467225"/>
          </a:xfrm>
          <a:noFill/>
        </p:spPr>
        <p:txBody>
          <a:bodyPr wrap="square" numCol="1" anchor="t" anchorCtr="0" compatLnSpc="1">
            <a:prstTxWarp prst="textNoShape">
              <a:avLst/>
            </a:prstTxWarp>
          </a:bodyPr>
          <a:lstStyle/>
          <a:p>
            <a:pPr eaLnBrk="1" hangingPunct="1"/>
            <a:endParaRPr lang="en-GB" sz="1400" dirty="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179F780-77E0-45B8-BBB2-31D60B74A35C}"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smtClean="0"/>
              <a:t>This slide summarises some of the extreme</a:t>
            </a:r>
            <a:r>
              <a:rPr lang="en-GB" sz="1400" baseline="0" dirty="0" smtClean="0"/>
              <a:t> weather events that have occurred in the uk since 2003, many of which you’ll recall, in particular the floods around the country.  It’s not possible to say that individual weather events are caused by climate change, but it makes events like this much more likely and their severity worse.</a:t>
            </a:r>
          </a:p>
          <a:p>
            <a:endParaRPr lang="en-GB" sz="14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400" i="1" baseline="0" dirty="0" smtClean="0"/>
              <a:t>Talk the group through any of the events you recall personally, and ask whether anyone else recalls any of these events</a:t>
            </a:r>
            <a:r>
              <a:rPr lang="en-GB" sz="1400" baseline="0" dirty="0" smtClean="0"/>
              <a:t>. </a:t>
            </a:r>
            <a:r>
              <a:rPr lang="en-GB" sz="1400" i="1" baseline="0" dirty="0" smtClean="0"/>
              <a:t>You don’t need to cover them all.</a:t>
            </a:r>
            <a:endParaRPr lang="en-GB" sz="1400" i="1" dirty="0" smtClean="0"/>
          </a:p>
          <a:p>
            <a:endParaRPr lang="en-GB" sz="1400" i="1" baseline="0" dirty="0" smtClean="0"/>
          </a:p>
          <a:p>
            <a:r>
              <a:rPr lang="en-GB" sz="1400" dirty="0" smtClean="0">
                <a:hlinkClick r:id="rId3"/>
              </a:rPr>
              <a:t>https://www.metoffice.gov.uk/weather/learn-about/past-uk-weather-events#y2008</a:t>
            </a:r>
            <a:endParaRPr lang="en-GB" sz="1400" dirty="0" smtClean="0"/>
          </a:p>
          <a:p>
            <a:r>
              <a:rPr lang="en-GB" sz="1400" dirty="0" smtClean="0">
                <a:hlinkClick r:id="rId4"/>
              </a:rPr>
              <a:t>https://www.newscientist.com/article/dn4259-the-2003-european-heatwave-caused-35000-deaths/</a:t>
            </a:r>
            <a:endParaRPr lang="en-GB" sz="1400" dirty="0" smtClean="0"/>
          </a:p>
          <a:p>
            <a:r>
              <a:rPr lang="en-GB" sz="1400" dirty="0" smtClean="0">
                <a:hlinkClick r:id="rId5"/>
              </a:rPr>
              <a:t>https://assets.publishing.service.gov.uk/government/uploads/system/uploads/attachment_data/file/821711/PHE_heatwave_report_2018.pdf</a:t>
            </a:r>
            <a:endParaRPr lang="en-GB" sz="1400" dirty="0" smtClean="0"/>
          </a:p>
          <a:p>
            <a:r>
              <a:rPr lang="en-GB" sz="1400" dirty="0" smtClean="0">
                <a:hlinkClick r:id="rId6"/>
              </a:rPr>
              <a:t>https://www.metoffice.gov.uk/weather/learn-about/weather/case-studies/boscastle</a:t>
            </a:r>
            <a:endParaRPr lang="en-GB" sz="1400" dirty="0" smtClean="0"/>
          </a:p>
          <a:p>
            <a:endParaRPr lang="en-GB" sz="1400" dirty="0" smtClean="0"/>
          </a:p>
        </p:txBody>
      </p:sp>
      <p:sp>
        <p:nvSpPr>
          <p:cNvPr id="4" name="Slide Number Placeholder 3"/>
          <p:cNvSpPr>
            <a:spLocks noGrp="1"/>
          </p:cNvSpPr>
          <p:nvPr>
            <p:ph type="sldNum" sz="quarter" idx="10"/>
          </p:nvPr>
        </p:nvSpPr>
        <p:spPr/>
        <p:txBody>
          <a:bodyPr/>
          <a:lstStyle/>
          <a:p>
            <a:fld id="{9C7C9740-8199-447D-BC38-57EE6962B50C}" type="slidenum">
              <a:rPr lang="en-GB" smtClean="0"/>
              <a:pPr/>
              <a:t>10</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B8C9B86-17B2-4051-BE84-386F4B593598}" type="slidenum">
              <a:rPr lang="en-GB" smtClean="0"/>
              <a:pPr/>
              <a:t>11</a:t>
            </a:fld>
            <a:endParaRPr lang="en-GB" dirty="0"/>
          </a:p>
        </p:txBody>
      </p:sp>
    </p:spTree>
    <p:extLst>
      <p:ext uri="{BB962C8B-B14F-4D97-AF65-F5344CB8AC3E}">
        <p14:creationId xmlns:p14="http://schemas.microsoft.com/office/powerpoint/2010/main" val="3814854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There are two pieces of legislation</a:t>
            </a:r>
            <a:r>
              <a:rPr lang="en-GB" baseline="0" dirty="0" smtClean="0"/>
              <a:t> around climate change: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The </a:t>
            </a:r>
            <a:r>
              <a:rPr lang="en-GB" dirty="0" smtClean="0"/>
              <a:t>Paris Climate Accord </a:t>
            </a:r>
            <a:r>
              <a:rPr lang="en-GB" sz="1200" kern="1200" dirty="0" smtClean="0">
                <a:solidFill>
                  <a:schemeClr val="tx1"/>
                </a:solidFill>
                <a:effectLst/>
                <a:latin typeface="+mn-lt"/>
                <a:ea typeface="+mn-ea"/>
                <a:cs typeface="+mn-cs"/>
              </a:rPr>
              <a:t>commits nations to keep global average temperatures “well below 2°C above pre-industrial levels, to pursue efforts to limit the temperature increase to 1.5 °C”, leading to no net increases in carbon emissions in the second half of this century.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b="1" dirty="0" smtClean="0">
              <a:solidFill>
                <a:srgbClr val="00A0AF"/>
              </a:solidFill>
              <a:latin typeface="Arial Rounded MT Bold" pitchFamily="34" charset="0"/>
            </a:endParaRPr>
          </a:p>
          <a:p>
            <a:r>
              <a:rPr lang="en-GB" dirty="0" smtClean="0"/>
              <a:t>Climate Change Act –</a:t>
            </a:r>
            <a:r>
              <a:rPr lang="en-GB" baseline="0" dirty="0" smtClean="0"/>
              <a:t> this commits the uk to reduce CO2 emissions by 100% by 2050 (from 1990 baseline) updated from an 80% cut this summer. It sets in place transitional targets to achieve on the way to the overall target and a formal review mechanism.</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smtClean="0"/>
          </a:p>
        </p:txBody>
      </p:sp>
      <p:sp>
        <p:nvSpPr>
          <p:cNvPr id="4" name="Slide Number Placeholder 3"/>
          <p:cNvSpPr>
            <a:spLocks noGrp="1"/>
          </p:cNvSpPr>
          <p:nvPr>
            <p:ph type="sldNum" sz="quarter" idx="10"/>
          </p:nvPr>
        </p:nvSpPr>
        <p:spPr/>
        <p:txBody>
          <a:bodyPr/>
          <a:lstStyle/>
          <a:p>
            <a:fld id="{6C9DA060-C4EF-40AC-90DF-DC161FB44436}"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bar</a:t>
            </a:r>
            <a:r>
              <a:rPr lang="en-GB" baseline="0" dirty="0" smtClean="0"/>
              <a:t> chart</a:t>
            </a:r>
            <a:r>
              <a:rPr lang="en-GB" dirty="0" smtClean="0"/>
              <a:t> shows the legislated</a:t>
            </a:r>
            <a:r>
              <a:rPr lang="en-GB" baseline="0" dirty="0" smtClean="0"/>
              <a:t> carbon reduction targets from the Climate Change Act, stepping down emissions from uk in 5-yearly increments to 2050. An independent committee (the Committee on Climate Change) reports regularly on progress and holds government to account to achieve these cuts. </a:t>
            </a:r>
          </a:p>
          <a:p>
            <a:endParaRPr lang="en-GB" baseline="0" dirty="0" smtClean="0"/>
          </a:p>
          <a:p>
            <a:endParaRPr lang="en-GB" dirty="0" smtClean="0"/>
          </a:p>
          <a:p>
            <a:endParaRPr lang="en-GB" b="0" baseline="0" dirty="0" smtClean="0"/>
          </a:p>
          <a:p>
            <a:endParaRPr lang="en-GB" b="0" baseline="0" dirty="0" smtClean="0"/>
          </a:p>
        </p:txBody>
      </p:sp>
      <p:sp>
        <p:nvSpPr>
          <p:cNvPr id="4" name="Slide Number Placeholder 3"/>
          <p:cNvSpPr>
            <a:spLocks noGrp="1"/>
          </p:cNvSpPr>
          <p:nvPr>
            <p:ph type="sldNum" sz="quarter" idx="10"/>
          </p:nvPr>
        </p:nvSpPr>
        <p:spPr/>
        <p:txBody>
          <a:bodyPr/>
          <a:lstStyle/>
          <a:p>
            <a:fld id="{049C33EC-7E62-41A4-9E3F-1CA5DC945387}" type="slidenum">
              <a:rPr lang="en-GB" smtClean="0"/>
              <a:t>13</a:t>
            </a:fld>
            <a:endParaRPr lang="en-GB"/>
          </a:p>
        </p:txBody>
      </p:sp>
    </p:spTree>
    <p:extLst>
      <p:ext uri="{BB962C8B-B14F-4D97-AF65-F5344CB8AC3E}">
        <p14:creationId xmlns:p14="http://schemas.microsoft.com/office/powerpoint/2010/main" val="507008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an excerpt from the 2018 progress</a:t>
            </a:r>
            <a:r>
              <a:rPr lang="en-GB" baseline="0" dirty="0" smtClean="0"/>
              <a:t> report to parliament, the Committee on Climate Change – It shows the likelihood of meeting our interim carbon reduction targets towards an overall 80% reduction.  There’s no need to go into detail, suffice to say we’re not on course to meet an 80% reduction by 2050.</a:t>
            </a:r>
          </a:p>
          <a:p>
            <a:endParaRPr lang="en-GB" baseline="0" dirty="0" smtClean="0"/>
          </a:p>
        </p:txBody>
      </p:sp>
      <p:sp>
        <p:nvSpPr>
          <p:cNvPr id="4" name="Slide Number Placeholder 3"/>
          <p:cNvSpPr>
            <a:spLocks noGrp="1"/>
          </p:cNvSpPr>
          <p:nvPr>
            <p:ph type="sldNum" sz="quarter" idx="10"/>
          </p:nvPr>
        </p:nvSpPr>
        <p:spPr/>
        <p:txBody>
          <a:bodyPr/>
          <a:lstStyle/>
          <a:p>
            <a:fld id="{9C61AF84-A31B-4A1F-B7C2-A7D481F27880}" type="slidenum">
              <a:rPr lang="en-GB" smtClean="0"/>
              <a:pPr/>
              <a:t>14</a:t>
            </a:fld>
            <a:endParaRPr lang="en-GB"/>
          </a:p>
        </p:txBody>
      </p:sp>
    </p:spTree>
    <p:extLst>
      <p:ext uri="{BB962C8B-B14F-4D97-AF65-F5344CB8AC3E}">
        <p14:creationId xmlns:p14="http://schemas.microsoft.com/office/powerpoint/2010/main" val="690438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Historically, a temperature increase of 2°C has been seen as a benchmark to prevent climate catastrophe; however a recent report from the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Intergovernmental Panel on Climate Change reveals the true dangers of a global temperature rise of 2°C, which are far worse than we thought.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p>
          <a:p>
            <a:r>
              <a:rPr lang="en-GB" sz="1200" dirty="0" smtClean="0"/>
              <a:t>T</a:t>
            </a:r>
            <a:r>
              <a:rPr lang="en-US" sz="1200" dirty="0" smtClean="0"/>
              <a:t>here are only 12 years to keep global warming below 1.5°C, beyond this</a:t>
            </a:r>
            <a:r>
              <a:rPr lang="en-US" sz="1200" baseline="0" dirty="0" smtClean="0"/>
              <a:t> level of warming  </a:t>
            </a:r>
            <a:r>
              <a:rPr lang="en-US" sz="1200" dirty="0" smtClean="0"/>
              <a:t>the risks of drought, floods, extreme heat and poverty for hundreds of millions of people will significantly worsen</a:t>
            </a:r>
            <a:endParaRPr lang="en-GB" sz="1200" dirty="0" smtClean="0"/>
          </a:p>
          <a:p>
            <a:endParaRPr lang="en-GB"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15354CD-AD63-4446-89ED-218185262FF2}" type="slidenum">
              <a:rPr lang="en-GB" smtClean="0"/>
              <a:t>15</a:t>
            </a:fld>
            <a:endParaRPr lang="en-GB"/>
          </a:p>
        </p:txBody>
      </p:sp>
    </p:spTree>
    <p:extLst>
      <p:ext uri="{BB962C8B-B14F-4D97-AF65-F5344CB8AC3E}">
        <p14:creationId xmlns:p14="http://schemas.microsoft.com/office/powerpoint/2010/main" val="2656233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This is a very sobering quote</a:t>
            </a:r>
            <a:r>
              <a:rPr lang="en-GB" sz="1200" b="0" i="0" kern="1200" baseline="0" dirty="0" smtClean="0">
                <a:solidFill>
                  <a:schemeClr val="tx1"/>
                </a:solidFill>
                <a:effectLst/>
                <a:latin typeface="+mn-lt"/>
                <a:ea typeface="+mn-ea"/>
                <a:cs typeface="+mn-cs"/>
              </a:rPr>
              <a:t> from the report with what's needed. </a:t>
            </a:r>
          </a:p>
          <a:p>
            <a:endParaRPr lang="en-GB" sz="1200" b="0" i="0" kern="1200" dirty="0" smtClean="0">
              <a:solidFill>
                <a:schemeClr val="tx1"/>
              </a:solidFill>
              <a:effectLst/>
              <a:latin typeface="+mn-lt"/>
              <a:ea typeface="+mn-ea"/>
              <a:cs typeface="+mn-cs"/>
            </a:endParaRPr>
          </a:p>
          <a:p>
            <a:r>
              <a:rPr lang="en-GB" sz="1200" b="0" i="0" kern="1200" dirty="0" smtClean="0">
                <a:solidFill>
                  <a:schemeClr val="tx1"/>
                </a:solidFill>
                <a:effectLst/>
                <a:latin typeface="+mn-lt"/>
                <a:ea typeface="+mn-ea"/>
                <a:cs typeface="+mn-cs"/>
              </a:rPr>
              <a:t>There’s a </a:t>
            </a:r>
            <a:r>
              <a:rPr lang="en-GB" sz="1200" b="0" i="0" kern="1200" baseline="0" dirty="0" smtClean="0">
                <a:solidFill>
                  <a:schemeClr val="tx1"/>
                </a:solidFill>
                <a:effectLst/>
                <a:latin typeface="+mn-lt"/>
                <a:ea typeface="+mn-ea"/>
                <a:cs typeface="+mn-cs"/>
              </a:rPr>
              <a:t>couple of key takeaways:</a:t>
            </a:r>
          </a:p>
          <a:p>
            <a:endParaRPr lang="en-GB" sz="1200" b="0" i="0" kern="1200" baseline="0" dirty="0" smtClean="0">
              <a:solidFill>
                <a:schemeClr val="tx1"/>
              </a:solidFill>
              <a:effectLst/>
              <a:latin typeface="+mn-lt"/>
              <a:ea typeface="+mn-ea"/>
              <a:cs typeface="+mn-cs"/>
            </a:endParaRPr>
          </a:p>
          <a:p>
            <a:pPr marL="171450" indent="-171450">
              <a:buFontTx/>
              <a:buChar char="-"/>
            </a:pPr>
            <a:r>
              <a:rPr lang="en-GB" sz="1200" b="0" i="0" kern="1200" baseline="0" dirty="0" smtClean="0">
                <a:solidFill>
                  <a:schemeClr val="tx1"/>
                </a:solidFill>
                <a:effectLst/>
                <a:latin typeface="+mn-lt"/>
                <a:ea typeface="+mn-ea"/>
                <a:cs typeface="+mn-cs"/>
              </a:rPr>
              <a:t>Climate Change is happening faster and with more severe impacts than we thought.</a:t>
            </a:r>
          </a:p>
          <a:p>
            <a:pPr marL="171450" indent="-171450">
              <a:buFontTx/>
              <a:buChar char="-"/>
            </a:pPr>
            <a:r>
              <a:rPr lang="en-GB" sz="1200" b="0" i="0" kern="1200" baseline="0" dirty="0" smtClean="0">
                <a:solidFill>
                  <a:schemeClr val="tx1"/>
                </a:solidFill>
                <a:effectLst/>
                <a:latin typeface="+mn-lt"/>
                <a:ea typeface="+mn-ea"/>
                <a:cs typeface="+mn-cs"/>
              </a:rPr>
              <a:t>We aren’t even meeting the carbon reduction targets we already have in place, and much faster reductions are needed.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1200" b="0" i="0" kern="1200" baseline="0" dirty="0" smtClean="0">
                <a:solidFill>
                  <a:schemeClr val="tx1"/>
                </a:solidFill>
                <a:effectLst/>
                <a:latin typeface="+mn-lt"/>
                <a:ea typeface="+mn-ea"/>
                <a:cs typeface="+mn-cs"/>
              </a:rPr>
              <a:t>So government needs all the help it can get.</a:t>
            </a:r>
            <a:endParaRPr lang="en-GB" dirty="0" smtClean="0"/>
          </a:p>
          <a:p>
            <a:endParaRPr lang="en-GB" dirty="0"/>
          </a:p>
        </p:txBody>
      </p:sp>
      <p:sp>
        <p:nvSpPr>
          <p:cNvPr id="4" name="Slide Number Placeholder 3"/>
          <p:cNvSpPr>
            <a:spLocks noGrp="1"/>
          </p:cNvSpPr>
          <p:nvPr>
            <p:ph type="sldNum" sz="quarter" idx="10"/>
          </p:nvPr>
        </p:nvSpPr>
        <p:spPr/>
        <p:txBody>
          <a:bodyPr/>
          <a:lstStyle/>
          <a:p>
            <a:fld id="{1B8C9B86-17B2-4051-BE84-386F4B593598}" type="slidenum">
              <a:rPr lang="en-GB" smtClean="0"/>
              <a:pPr/>
              <a:t>16</a:t>
            </a:fld>
            <a:endParaRPr lang="en-GB" dirty="0"/>
          </a:p>
        </p:txBody>
      </p:sp>
    </p:spTree>
    <p:extLst>
      <p:ext uri="{BB962C8B-B14F-4D97-AF65-F5344CB8AC3E}">
        <p14:creationId xmlns:p14="http://schemas.microsoft.com/office/powerpoint/2010/main" val="2287207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sz="1200" i="1" kern="1200" dirty="0" smtClean="0">
                <a:solidFill>
                  <a:schemeClr val="tx1"/>
                </a:solidFill>
                <a:effectLst/>
                <a:latin typeface="+mn-lt"/>
                <a:ea typeface="+mn-ea"/>
                <a:cs typeface="+mn-cs"/>
              </a:rPr>
              <a:t>FOLLOW</a:t>
            </a:r>
            <a:r>
              <a:rPr lang="en-GB" sz="1200" i="1" kern="1200" baseline="0" dirty="0" smtClean="0">
                <a:solidFill>
                  <a:schemeClr val="tx1"/>
                </a:solidFill>
                <a:effectLst/>
                <a:latin typeface="+mn-lt"/>
                <a:ea typeface="+mn-ea"/>
                <a:cs typeface="+mn-cs"/>
              </a:rPr>
              <a:t> THE  WORKSHOP INSTRUCTIONS ON SHEET PROVIDED.</a:t>
            </a:r>
            <a:endParaRPr lang="en-GB" sz="1200" i="1" kern="1200" dirty="0" smtClean="0">
              <a:solidFill>
                <a:schemeClr val="tx1"/>
              </a:solidFill>
              <a:effectLst/>
              <a:latin typeface="+mn-lt"/>
              <a:ea typeface="+mn-ea"/>
              <a:cs typeface="+mn-cs"/>
            </a:endParaRPr>
          </a:p>
          <a:p>
            <a:endParaRPr lang="en-GB" sz="1200" i="1" kern="1200" dirty="0" smtClean="0">
              <a:solidFill>
                <a:schemeClr val="tx1"/>
              </a:solidFill>
              <a:effectLst/>
              <a:latin typeface="+mn-lt"/>
              <a:ea typeface="+mn-ea"/>
              <a:cs typeface="+mn-cs"/>
            </a:endParaRPr>
          </a:p>
          <a:p>
            <a:r>
              <a:rPr lang="en-GB" sz="1200" i="1" kern="1200" dirty="0" smtClean="0">
                <a:solidFill>
                  <a:schemeClr val="tx1"/>
                </a:solidFill>
                <a:effectLst/>
                <a:latin typeface="+mn-lt"/>
                <a:ea typeface="+mn-ea"/>
                <a:cs typeface="+mn-cs"/>
              </a:rPr>
              <a:t>Read this script to set up the workshop:</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“Imagine its 2050. We have cut carbon emissions to nothing and have a stable climate. What have we done to our towns and cities to achieve this in the UK?</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How have we adapted our towns and cities to reduce </a:t>
            </a:r>
            <a:r>
              <a:rPr lang="en-GB" sz="1200" kern="1200" baseline="0" dirty="0" smtClean="0">
                <a:solidFill>
                  <a:schemeClr val="tx1"/>
                </a:solidFill>
                <a:effectLst/>
                <a:latin typeface="+mn-lt"/>
                <a:ea typeface="+mn-ea"/>
                <a:cs typeface="+mn-cs"/>
              </a:rPr>
              <a:t>carbon emissions and how have we adapted to </a:t>
            </a:r>
            <a:r>
              <a:rPr lang="en-GB" sz="1200" kern="1200" dirty="0" smtClean="0">
                <a:solidFill>
                  <a:schemeClr val="tx1"/>
                </a:solidFill>
                <a:effectLst/>
                <a:latin typeface="+mn-lt"/>
                <a:ea typeface="+mn-ea"/>
                <a:cs typeface="+mn-cs"/>
              </a:rPr>
              <a:t>the impacts</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of climate change?  </a:t>
            </a:r>
            <a:r>
              <a:rPr lang="en-GB" sz="1200" kern="1200" baseline="0" dirty="0" smtClean="0">
                <a:solidFill>
                  <a:schemeClr val="tx1"/>
                </a:solidFill>
                <a:effectLst/>
                <a:latin typeface="+mn-lt"/>
                <a:ea typeface="+mn-ea"/>
                <a:cs typeface="+mn-cs"/>
              </a:rPr>
              <a:t> What actions have we carried out and what policies do we have in place. </a:t>
            </a:r>
            <a:r>
              <a:rPr lang="en-GB" sz="1200" kern="1200" dirty="0" smtClean="0">
                <a:solidFill>
                  <a:schemeClr val="tx1"/>
                </a:solidFill>
                <a:effectLst/>
                <a:latin typeface="+mn-lt"/>
                <a:ea typeface="+mn-ea"/>
                <a:cs typeface="+mn-cs"/>
              </a:rPr>
              <a:t>Think about your town / village</a:t>
            </a:r>
            <a:r>
              <a:rPr lang="en-GB" sz="1200" kern="1200" baseline="0" dirty="0" smtClean="0">
                <a:solidFill>
                  <a:schemeClr val="tx1"/>
                </a:solidFill>
                <a:effectLst/>
                <a:latin typeface="+mn-lt"/>
                <a:ea typeface="+mn-ea"/>
                <a:cs typeface="+mn-cs"/>
              </a:rPr>
              <a:t> and </a:t>
            </a:r>
            <a:r>
              <a:rPr lang="en-GB" sz="1200" kern="1200" dirty="0" smtClean="0">
                <a:solidFill>
                  <a:schemeClr val="tx1"/>
                </a:solidFill>
                <a:effectLst/>
                <a:latin typeface="+mn-lt"/>
                <a:ea typeface="+mn-ea"/>
                <a:cs typeface="+mn-cs"/>
              </a:rPr>
              <a:t>how and where you live now: </a:t>
            </a:r>
          </a:p>
          <a:p>
            <a:r>
              <a:rPr lang="en-GB" sz="1200" kern="1200" dirty="0" smtClean="0">
                <a:solidFill>
                  <a:schemeClr val="tx1"/>
                </a:solidFill>
                <a:effectLst/>
                <a:latin typeface="+mn-lt"/>
                <a:ea typeface="+mn-ea"/>
                <a:cs typeface="+mn-cs"/>
              </a:rPr>
              <a:t> </a:t>
            </a:r>
          </a:p>
          <a:p>
            <a:pPr marL="171450" lvl="0" indent="-171450">
              <a:buFontTx/>
              <a:buChar char="-"/>
            </a:pPr>
            <a:r>
              <a:rPr lang="en-GB" sz="1200" kern="1200" dirty="0" smtClean="0">
                <a:solidFill>
                  <a:schemeClr val="tx1"/>
                </a:solidFill>
                <a:effectLst/>
                <a:latin typeface="+mn-lt"/>
                <a:ea typeface="+mn-ea"/>
                <a:cs typeface="+mn-cs"/>
              </a:rPr>
              <a:t>How we generate electricity and heating</a:t>
            </a:r>
          </a:p>
          <a:p>
            <a:pPr marL="171450" lvl="0" indent="-171450">
              <a:buFontTx/>
              <a:buChar char="-"/>
            </a:pPr>
            <a:r>
              <a:rPr lang="en-GB" sz="1200" kern="1200" dirty="0" smtClean="0">
                <a:solidFill>
                  <a:schemeClr val="tx1"/>
                </a:solidFill>
                <a:effectLst/>
                <a:latin typeface="+mn-lt"/>
                <a:ea typeface="+mn-ea"/>
                <a:cs typeface="+mn-cs"/>
              </a:rPr>
              <a:t>How we travel (and how much we travel)</a:t>
            </a:r>
          </a:p>
          <a:p>
            <a:pPr marL="171450" lvl="0" indent="-171450">
              <a:buFontTx/>
              <a:buChar char="-"/>
            </a:pPr>
            <a:r>
              <a:rPr lang="en-GB" sz="1200" kern="1200" dirty="0" smtClean="0">
                <a:solidFill>
                  <a:schemeClr val="tx1"/>
                </a:solidFill>
                <a:effectLst/>
                <a:latin typeface="+mn-lt"/>
                <a:ea typeface="+mn-ea"/>
                <a:cs typeface="+mn-cs"/>
              </a:rPr>
              <a:t>The buildings we live + work in</a:t>
            </a:r>
          </a:p>
          <a:p>
            <a:pPr marL="171450" lvl="0" indent="-171450">
              <a:buFontTx/>
              <a:buChar char="-"/>
            </a:pPr>
            <a:r>
              <a:rPr lang="en-GB" sz="1200" kern="1200" dirty="0" smtClean="0">
                <a:solidFill>
                  <a:schemeClr val="tx1"/>
                </a:solidFill>
                <a:effectLst/>
                <a:latin typeface="+mn-lt"/>
                <a:ea typeface="+mn-ea"/>
                <a:cs typeface="+mn-cs"/>
              </a:rPr>
              <a:t>Where we put housing</a:t>
            </a:r>
          </a:p>
          <a:p>
            <a:pPr marL="171450" lvl="0" indent="-171450">
              <a:buFontTx/>
              <a:buChar char="-"/>
            </a:pPr>
            <a:r>
              <a:rPr lang="en-GB" sz="1200" kern="1200" dirty="0" smtClean="0">
                <a:solidFill>
                  <a:schemeClr val="tx1"/>
                </a:solidFill>
                <a:effectLst/>
                <a:latin typeface="+mn-lt"/>
                <a:ea typeface="+mn-ea"/>
                <a:cs typeface="+mn-cs"/>
              </a:rPr>
              <a:t>Where we put offices</a:t>
            </a:r>
          </a:p>
          <a:p>
            <a:pPr marL="171450" lvl="0" indent="-171450">
              <a:buFontTx/>
              <a:buChar char="-"/>
            </a:pPr>
            <a:r>
              <a:rPr lang="en-GB" sz="1200" kern="1200" dirty="0" smtClean="0">
                <a:solidFill>
                  <a:schemeClr val="tx1"/>
                </a:solidFill>
                <a:effectLst/>
                <a:latin typeface="+mn-lt"/>
                <a:ea typeface="+mn-ea"/>
                <a:cs typeface="+mn-cs"/>
              </a:rPr>
              <a:t>Where we put shops</a:t>
            </a:r>
          </a:p>
          <a:p>
            <a:endParaRPr lang="en-GB" dirty="0" smtClean="0"/>
          </a:p>
          <a:p>
            <a:r>
              <a:rPr lang="en-GB" sz="1200" b="0" i="0" kern="1200" baseline="0" dirty="0" smtClean="0">
                <a:solidFill>
                  <a:schemeClr val="tx1"/>
                </a:solidFill>
                <a:effectLst/>
                <a:latin typeface="+mn-lt"/>
                <a:ea typeface="+mn-ea"/>
                <a:cs typeface="+mn-cs"/>
              </a:rPr>
              <a:t>Please discuss amongst yourselves and write actions onto the flipcharts provided.”</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i="1" dirty="0" smtClean="0"/>
          </a:p>
          <a:p>
            <a:endParaRPr lang="en-GB" sz="1200" i="1" kern="1200" dirty="0" smtClean="0">
              <a:solidFill>
                <a:schemeClr val="tx1"/>
              </a:solidFill>
              <a:effectLst/>
              <a:latin typeface="+mn-lt"/>
              <a:ea typeface="+mn-ea"/>
              <a:cs typeface="+mn-cs"/>
            </a:endParaRPr>
          </a:p>
          <a:p>
            <a:endParaRPr lang="en-GB" i="1" dirty="0" smtClean="0"/>
          </a:p>
          <a:p>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49C33EC-7E62-41A4-9E3F-1CA5DC945387}" type="slidenum">
              <a:rPr lang="en-GB" smtClean="0"/>
              <a:t>17</a:t>
            </a:fld>
            <a:endParaRPr lang="en-GB"/>
          </a:p>
        </p:txBody>
      </p:sp>
    </p:spTree>
    <p:extLst>
      <p:ext uri="{BB962C8B-B14F-4D97-AF65-F5344CB8AC3E}">
        <p14:creationId xmlns:p14="http://schemas.microsoft.com/office/powerpoint/2010/main" val="8795971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Ok, so now we’re going to go</a:t>
            </a:r>
            <a:r>
              <a:rPr lang="en-GB" baseline="0" dirty="0" smtClean="0"/>
              <a:t> from thinking about the world and the uk, to thinking about your community.</a:t>
            </a:r>
            <a:endParaRPr lang="en-GB" dirty="0"/>
          </a:p>
        </p:txBody>
      </p:sp>
      <p:sp>
        <p:nvSpPr>
          <p:cNvPr id="4" name="Slide Number Placeholder 3"/>
          <p:cNvSpPr>
            <a:spLocks noGrp="1"/>
          </p:cNvSpPr>
          <p:nvPr>
            <p:ph type="sldNum" sz="quarter" idx="10"/>
          </p:nvPr>
        </p:nvSpPr>
        <p:spPr/>
        <p:txBody>
          <a:bodyPr/>
          <a:lstStyle/>
          <a:p>
            <a:fld id="{1B8C9B86-17B2-4051-BE84-386F4B593598}" type="slidenum">
              <a:rPr lang="en-GB" smtClean="0"/>
              <a:pPr/>
              <a:t>18</a:t>
            </a:fld>
            <a:endParaRPr lang="en-GB" dirty="0"/>
          </a:p>
        </p:txBody>
      </p:sp>
    </p:spTree>
    <p:extLst>
      <p:ext uri="{BB962C8B-B14F-4D97-AF65-F5344CB8AC3E}">
        <p14:creationId xmlns:p14="http://schemas.microsoft.com/office/powerpoint/2010/main" val="15945291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effectLst/>
                <a:latin typeface="+mn-lt"/>
                <a:ea typeface="+mn-ea"/>
                <a:cs typeface="+mn-cs"/>
              </a:rPr>
              <a:t>Read the script to set up the workshop. FOLLOW</a:t>
            </a:r>
            <a:r>
              <a:rPr lang="en-GB" sz="1200" i="1" kern="1200" baseline="0" dirty="0" smtClean="0">
                <a:solidFill>
                  <a:schemeClr val="tx1"/>
                </a:solidFill>
                <a:effectLst/>
                <a:latin typeface="+mn-lt"/>
                <a:ea typeface="+mn-ea"/>
                <a:cs typeface="+mn-cs"/>
              </a:rPr>
              <a:t> THE  WORKSHOP INSTRUCTIONS ON SHEET PROVIDED.</a:t>
            </a:r>
            <a:endParaRPr lang="en-GB"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dirty="0" smtClean="0"/>
              <a:t>Listen to what’s being discussed</a:t>
            </a:r>
            <a:r>
              <a:rPr lang="en-GB" sz="1200" i="1" baseline="0" dirty="0" smtClean="0"/>
              <a:t>. If they are struggling, prompt them to think about </a:t>
            </a:r>
            <a:r>
              <a:rPr lang="en-GB" sz="1200" i="1" dirty="0" smtClean="0"/>
              <a:t>specific local issues and opportunities in your town or village, for instance if your community is particularly vulnerable to flooding, or sea level rise, is vulnerable </a:t>
            </a:r>
            <a:r>
              <a:rPr lang="en-GB" sz="1200" i="1" baseline="0" dirty="0" smtClean="0"/>
              <a:t>to overheating in the summer, </a:t>
            </a:r>
            <a:r>
              <a:rPr lang="en-GB" sz="1200" i="1" dirty="0" smtClean="0"/>
              <a:t>or has particular renewable energy assets you could exploit.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1B8C9B86-17B2-4051-BE84-386F4B593598}" type="slidenum">
              <a:rPr lang="en-GB" smtClean="0"/>
              <a:pPr/>
              <a:t>19</a:t>
            </a:fld>
            <a:endParaRPr lang="en-GB" dirty="0"/>
          </a:p>
        </p:txBody>
      </p:sp>
    </p:spTree>
    <p:extLst>
      <p:ext uri="{BB962C8B-B14F-4D97-AF65-F5344CB8AC3E}">
        <p14:creationId xmlns:p14="http://schemas.microsoft.com/office/powerpoint/2010/main" val="561018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xfrm>
            <a:off x="679610" y="4714880"/>
            <a:ext cx="5906096" cy="4467225"/>
          </a:xfrm>
          <a:noFill/>
        </p:spPr>
        <p:txBody>
          <a:bodyPr wrap="square" numCol="1" anchor="t" anchorCtr="0" compatLnSpc="1">
            <a:prstTxWarp prst="textNoShape">
              <a:avLst/>
            </a:prstTxWarp>
          </a:bodyPr>
          <a:lstStyle/>
          <a:p>
            <a:pPr eaLnBrk="1" hangingPunct="1"/>
            <a:r>
              <a:rPr lang="en-GB" sz="1400" i="1" baseline="0" dirty="0" smtClean="0"/>
              <a:t>Explain the purpose of the workshop</a:t>
            </a:r>
            <a:endParaRPr lang="en-GB" sz="1400" i="1" baseline="0" dirty="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179F780-77E0-45B8-BBB2-31D60B74A35C}"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B8C9B86-17B2-4051-BE84-386F4B593598}" type="slidenum">
              <a:rPr lang="en-GB" smtClean="0"/>
              <a:pPr/>
              <a:t>20</a:t>
            </a:fld>
            <a:endParaRPr lang="en-GB" dirty="0"/>
          </a:p>
        </p:txBody>
      </p:sp>
    </p:spTree>
    <p:extLst>
      <p:ext uri="{BB962C8B-B14F-4D97-AF65-F5344CB8AC3E}">
        <p14:creationId xmlns:p14="http://schemas.microsoft.com/office/powerpoint/2010/main" val="24741817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B8C9B86-17B2-4051-BE84-386F4B593598}" type="slidenum">
              <a:rPr lang="en-GB" smtClean="0"/>
              <a:pPr/>
              <a:t>23</a:t>
            </a:fld>
            <a:endParaRPr lang="en-GB" dirty="0"/>
          </a:p>
        </p:txBody>
      </p:sp>
    </p:spTree>
    <p:extLst>
      <p:ext uri="{BB962C8B-B14F-4D97-AF65-F5344CB8AC3E}">
        <p14:creationId xmlns:p14="http://schemas.microsoft.com/office/powerpoint/2010/main" val="13655403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B8C9B86-17B2-4051-BE84-386F4B593598}" type="slidenum">
              <a:rPr lang="en-GB" smtClean="0"/>
              <a:pPr/>
              <a:t>24</a:t>
            </a:fld>
            <a:endParaRPr lang="en-GB" dirty="0"/>
          </a:p>
        </p:txBody>
      </p:sp>
    </p:spTree>
    <p:extLst>
      <p:ext uri="{BB962C8B-B14F-4D97-AF65-F5344CB8AC3E}">
        <p14:creationId xmlns:p14="http://schemas.microsoft.com/office/powerpoint/2010/main" val="36764382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sz="1400" baseline="0" dirty="0"/>
          </a:p>
        </p:txBody>
      </p:sp>
      <p:sp>
        <p:nvSpPr>
          <p:cNvPr id="25604" name="Footer Placeholder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GB" dirty="0">
                <a:cs typeface="Arial" charset="0"/>
              </a:rPr>
              <a:t>www.cse.org.uk</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xfrm>
            <a:off x="679608" y="4714877"/>
            <a:ext cx="5906096" cy="4467225"/>
          </a:xfrm>
          <a:noFill/>
        </p:spPr>
        <p:txBody>
          <a:bodyPr wrap="square" numCol="1" anchor="t" anchorCtr="0" compatLnSpc="1">
            <a:prstTxWarp prst="textNoShape">
              <a:avLst/>
            </a:prstTxWarp>
          </a:bodyPr>
          <a:lstStyle/>
          <a:p>
            <a:pPr eaLnBrk="1" hangingPunct="1">
              <a:spcBef>
                <a:spcPct val="0"/>
              </a:spcBef>
            </a:pPr>
            <a:endParaRPr lang="en-GB" sz="1400"/>
          </a:p>
        </p:txBody>
      </p:sp>
      <p:sp>
        <p:nvSpPr>
          <p:cNvPr id="133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049DEB6-ED0B-4D28-9457-913BEDD3023F}" type="slidenum">
              <a:rPr lang="en-US" smtClean="0"/>
              <a:pPr fontAlgn="base">
                <a:spcBef>
                  <a:spcPct val="0"/>
                </a:spcBef>
                <a:spcAft>
                  <a:spcPct val="0"/>
                </a:spcAft>
                <a:defRPr/>
              </a:pPr>
              <a:t>26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i="1" dirty="0" smtClean="0"/>
              <a:t>And the outputs</a:t>
            </a:r>
          </a:p>
          <a:p>
            <a:endParaRPr lang="en-GB" dirty="0" smtClean="0"/>
          </a:p>
          <a:p>
            <a:r>
              <a:rPr lang="en-GB" i="1" dirty="0" smtClean="0"/>
              <a:t>Explain</a:t>
            </a:r>
            <a:r>
              <a:rPr lang="en-GB" i="1" baseline="0" dirty="0" smtClean="0"/>
              <a:t> that the workshop outputs will be used in consultations with the wider community.</a:t>
            </a:r>
            <a:endParaRPr lang="en-GB" i="1" dirty="0"/>
          </a:p>
        </p:txBody>
      </p:sp>
      <p:sp>
        <p:nvSpPr>
          <p:cNvPr id="4" name="Slide Number Placeholder 3"/>
          <p:cNvSpPr>
            <a:spLocks noGrp="1"/>
          </p:cNvSpPr>
          <p:nvPr>
            <p:ph type="sldNum" sz="quarter" idx="10"/>
          </p:nvPr>
        </p:nvSpPr>
        <p:spPr/>
        <p:txBody>
          <a:bodyPr/>
          <a:lstStyle/>
          <a:p>
            <a:fld id="{9C7C9740-8199-447D-BC38-57EE6962B50C}"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xfrm>
            <a:off x="679608" y="4714879"/>
            <a:ext cx="5906097" cy="4467225"/>
          </a:xfrm>
          <a:noFill/>
        </p:spPr>
        <p:txBody>
          <a:bodyPr wrap="square" numCol="1" anchor="t" anchorCtr="0" compatLnSpc="1">
            <a:prstTxWarp prst="textNoShape">
              <a:avLst/>
            </a:prstTxWarp>
          </a:bodyPr>
          <a:lstStyle/>
          <a:p>
            <a:pPr eaLnBrk="1" hangingPunct="1"/>
            <a:r>
              <a:rPr lang="en-GB" sz="1400" i="1" dirty="0" smtClean="0"/>
              <a:t>Take attendees briefly through the timings.</a:t>
            </a:r>
            <a:r>
              <a:rPr lang="en-GB" sz="1400" i="1" baseline="0" dirty="0" smtClean="0"/>
              <a:t> Explain that a main task as facilitator is to keep us on time, and that from time to time in the workshop you might need to move them onto the next task, so that they get home on time!</a:t>
            </a:r>
          </a:p>
          <a:p>
            <a:pPr eaLnBrk="1" hangingPunct="1"/>
            <a:endParaRPr lang="en-GB" sz="1400" baseline="0" dirty="0"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179F780-77E0-45B8-BBB2-31D60B74A35C}"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xfrm>
            <a:off x="679607" y="4714877"/>
            <a:ext cx="5975676" cy="4467225"/>
          </a:xfrm>
          <a:noFill/>
        </p:spPr>
        <p:txBody>
          <a:bodyPr wrap="square" numCol="1" anchor="t" anchorCtr="0" compatLnSpc="1">
            <a:prstTxWarp prst="textNoShape">
              <a:avLst/>
            </a:prstTxWarp>
            <a:normAutofit lnSpcReduction="10000"/>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600" kern="0" dirty="0" smtClean="0"/>
              <a:t>Neighbourhood plans enable communities to set their own planning policies to control development which happens within their areas. Once adopted, these policies</a:t>
            </a:r>
            <a:r>
              <a:rPr lang="en-GB" sz="1600" kern="0" baseline="0" dirty="0" smtClean="0"/>
              <a:t> have the same importance as those set by your council. </a:t>
            </a:r>
            <a:endParaRPr lang="en-GB" sz="1600" kern="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600" kern="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600" kern="0" dirty="0" smtClean="0"/>
              <a:t>There are no particular requirements</a:t>
            </a:r>
            <a:r>
              <a:rPr lang="en-GB" sz="1600" kern="0" baseline="0" dirty="0" smtClean="0"/>
              <a:t> </a:t>
            </a:r>
            <a:r>
              <a:rPr lang="en-GB" sz="1600" kern="0" dirty="0" smtClean="0"/>
              <a:t>that neighbourhood plans </a:t>
            </a:r>
            <a:r>
              <a:rPr lang="en-GB" sz="1600" i="1" u="sng" kern="0" dirty="0" smtClean="0"/>
              <a:t>have</a:t>
            </a:r>
            <a:r>
              <a:rPr lang="en-GB" sz="1600" i="0" u="none" kern="0" baseline="0" dirty="0" smtClean="0"/>
              <a:t> t</a:t>
            </a:r>
            <a:r>
              <a:rPr lang="en-GB" sz="1600" kern="0" dirty="0" smtClean="0"/>
              <a:t>o include,</a:t>
            </a:r>
            <a:r>
              <a:rPr lang="en-GB" sz="1600" kern="0" baseline="0" dirty="0" smtClean="0"/>
              <a:t> but they do have to comply with some basic conditions. </a:t>
            </a:r>
            <a:endParaRPr lang="en-GB" sz="1600" kern="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600" kern="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600" kern="0" baseline="0" dirty="0" smtClean="0"/>
              <a:t>Neighbourhood plans are therefore a </a:t>
            </a:r>
            <a:r>
              <a:rPr lang="en-GB" sz="1600" dirty="0" smtClean="0"/>
              <a:t> </a:t>
            </a:r>
            <a:r>
              <a:rPr lang="en-GB" sz="1600" dirty="0"/>
              <a:t>huge </a:t>
            </a:r>
            <a:r>
              <a:rPr lang="en-GB" sz="1600" dirty="0" smtClean="0"/>
              <a:t>opportunity</a:t>
            </a:r>
            <a:r>
              <a:rPr lang="en-GB" sz="1600" baseline="0" dirty="0" smtClean="0"/>
              <a:t> for communities to develop policies and strategies addressing climate change, to add to or fill gaps in what local council’s are already doing. </a:t>
            </a:r>
            <a:endParaRPr lang="en-US" sz="1600" baseline="0" dirty="0"/>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C114E0C-D23A-4C3C-8252-7FA12C91E200}" type="slidenum">
              <a:rPr lang="en-US" smtClean="0">
                <a:cs typeface="Arial" charset="0"/>
              </a:rPr>
              <a:pPr/>
              <a:t>5</a:t>
            </a:fld>
            <a:endParaRPr lang="en-US" dirty="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eaLnBrk="1" fontAlgn="auto" hangingPunct="1">
              <a:spcBef>
                <a:spcPts val="0"/>
              </a:spcBef>
              <a:spcAft>
                <a:spcPts val="300"/>
              </a:spcAft>
              <a:defRPr/>
            </a:pPr>
            <a:r>
              <a:rPr lang="en-GB" dirty="0" smtClean="0"/>
              <a:t>The graph on the left shows rising levels of carbon</a:t>
            </a:r>
            <a:r>
              <a:rPr lang="en-GB" baseline="0" dirty="0" smtClean="0"/>
              <a:t> dioxide in our atmosphere, and the graph on the right shows rising temperatures. </a:t>
            </a:r>
            <a:endParaRPr lang="en-GB" dirty="0" smtClean="0"/>
          </a:p>
          <a:p>
            <a:pPr eaLnBrk="1" fontAlgn="auto" hangingPunct="1">
              <a:spcBef>
                <a:spcPts val="0"/>
              </a:spcBef>
              <a:spcAft>
                <a:spcPts val="300"/>
              </a:spcAft>
              <a:defRPr/>
            </a:pPr>
            <a:endParaRPr lang="en-GB" dirty="0" smtClean="0"/>
          </a:p>
          <a:p>
            <a:pPr eaLnBrk="1" fontAlgn="auto" hangingPunct="1">
              <a:spcBef>
                <a:spcPts val="0"/>
              </a:spcBef>
              <a:spcAft>
                <a:spcPts val="300"/>
              </a:spcAft>
              <a:defRPr/>
            </a:pPr>
            <a:r>
              <a:rPr lang="en-GB" dirty="0" smtClean="0"/>
              <a:t>So</a:t>
            </a:r>
            <a:r>
              <a:rPr lang="en-GB" baseline="0" dirty="0" smtClean="0"/>
              <a:t> far there has been a</a:t>
            </a:r>
            <a:r>
              <a:rPr lang="en-GB" dirty="0" smtClean="0"/>
              <a:t>pproximately a 1 degree</a:t>
            </a:r>
            <a:r>
              <a:rPr lang="en-GB" baseline="0" dirty="0" smtClean="0"/>
              <a:t> warming globally since pre-industrial times.</a:t>
            </a:r>
            <a:endParaRPr lang="en-GB" dirty="0" smtClean="0"/>
          </a:p>
          <a:p>
            <a:pPr eaLnBrk="1" fontAlgn="auto" hangingPunct="1">
              <a:spcBef>
                <a:spcPts val="0"/>
              </a:spcBef>
              <a:spcAft>
                <a:spcPts val="300"/>
              </a:spcAft>
              <a:defRPr/>
            </a:pPr>
            <a:endParaRPr lang="en-GB" dirty="0" smtClean="0"/>
          </a:p>
          <a:p>
            <a:pPr eaLnBrk="1" fontAlgn="auto" hangingPunct="1">
              <a:spcBef>
                <a:spcPts val="0"/>
              </a:spcBef>
              <a:spcAft>
                <a:spcPts val="300"/>
              </a:spcAft>
              <a:defRPr/>
            </a:pPr>
            <a:r>
              <a:rPr lang="en-GB" dirty="0" smtClean="0"/>
              <a:t>In </a:t>
            </a:r>
            <a:r>
              <a:rPr lang="en-GB" dirty="0"/>
              <a:t>2013 global CO2 levels passed 400 ppm</a:t>
            </a:r>
            <a:r>
              <a:rPr lang="en-GB" dirty="0" smtClean="0"/>
              <a:t>.  </a:t>
            </a:r>
            <a:r>
              <a:rPr lang="en-GB" sz="1200" b="0" i="0" kern="1200" dirty="0" smtClean="0">
                <a:solidFill>
                  <a:schemeClr val="tx1"/>
                </a:solidFill>
                <a:latin typeface="+mn-lt"/>
                <a:ea typeface="+mn-ea"/>
                <a:cs typeface="+mn-cs"/>
              </a:rPr>
              <a:t>Levels </a:t>
            </a:r>
            <a:r>
              <a:rPr lang="en-GB" sz="1200" b="0" i="0" kern="1200" dirty="0">
                <a:solidFill>
                  <a:schemeClr val="tx1"/>
                </a:solidFill>
                <a:latin typeface="+mn-lt"/>
                <a:ea typeface="+mn-ea"/>
                <a:cs typeface="+mn-cs"/>
              </a:rPr>
              <a:t>of CO2 probably have not exceeded 400 ppm for 2 to 3 million </a:t>
            </a:r>
            <a:r>
              <a:rPr lang="en-GB" sz="1200" b="0" i="0" kern="1200" dirty="0" smtClean="0">
                <a:solidFill>
                  <a:schemeClr val="tx1"/>
                </a:solidFill>
                <a:latin typeface="+mn-lt"/>
                <a:ea typeface="+mn-ea"/>
                <a:cs typeface="+mn-cs"/>
              </a:rPr>
              <a:t>years at</a:t>
            </a:r>
            <a:r>
              <a:rPr lang="en-GB" sz="1200" b="0" i="0" kern="1200" baseline="0" dirty="0" smtClean="0">
                <a:solidFill>
                  <a:schemeClr val="tx1"/>
                </a:solidFill>
                <a:latin typeface="+mn-lt"/>
                <a:ea typeface="+mn-ea"/>
                <a:cs typeface="+mn-cs"/>
              </a:rPr>
              <a:t> which point th</a:t>
            </a:r>
            <a:r>
              <a:rPr lang="en-GB" sz="1200" b="0" i="0" kern="1200" dirty="0" smtClean="0">
                <a:solidFill>
                  <a:schemeClr val="tx1"/>
                </a:solidFill>
                <a:latin typeface="+mn-lt"/>
                <a:ea typeface="+mn-ea"/>
                <a:cs typeface="+mn-cs"/>
              </a:rPr>
              <a:t>e </a:t>
            </a:r>
            <a:r>
              <a:rPr lang="en-GB" sz="1200" b="0" i="0" kern="1200" dirty="0">
                <a:solidFill>
                  <a:schemeClr val="tx1"/>
                </a:solidFill>
                <a:latin typeface="+mn-lt"/>
                <a:ea typeface="+mn-ea"/>
                <a:cs typeface="+mn-cs"/>
              </a:rPr>
              <a:t>air temperature </a:t>
            </a:r>
            <a:r>
              <a:rPr lang="en-GB" sz="1200" b="0" i="0" kern="1200" dirty="0" smtClean="0">
                <a:solidFill>
                  <a:schemeClr val="tx1"/>
                </a:solidFill>
                <a:latin typeface="+mn-lt"/>
                <a:ea typeface="+mn-ea"/>
                <a:cs typeface="+mn-cs"/>
              </a:rPr>
              <a:t>was </a:t>
            </a:r>
            <a:r>
              <a:rPr lang="en-GB" sz="1200" b="0" i="0" kern="1200" dirty="0">
                <a:solidFill>
                  <a:schemeClr val="tx1"/>
                </a:solidFill>
                <a:latin typeface="+mn-lt"/>
                <a:ea typeface="+mn-ea"/>
                <a:cs typeface="+mn-cs"/>
              </a:rPr>
              <a:t>up to 8 degrees C (14 degrees F) higher than today. </a:t>
            </a:r>
            <a:endParaRPr lang="en-GB" sz="1200" b="0" i="0" kern="1200" dirty="0" smtClean="0">
              <a:solidFill>
                <a:schemeClr val="tx1"/>
              </a:solidFill>
              <a:latin typeface="+mn-lt"/>
              <a:ea typeface="+mn-ea"/>
              <a:cs typeface="+mn-cs"/>
            </a:endParaRPr>
          </a:p>
          <a:p>
            <a:pPr eaLnBrk="1" fontAlgn="auto" hangingPunct="1">
              <a:spcBef>
                <a:spcPts val="0"/>
              </a:spcBef>
              <a:spcAft>
                <a:spcPts val="300"/>
              </a:spcAft>
              <a:defRPr/>
            </a:pPr>
            <a:endParaRPr lang="en-GB" sz="1200" b="0" i="0" kern="1200" dirty="0" smtClean="0">
              <a:solidFill>
                <a:schemeClr val="tx1"/>
              </a:solidFill>
              <a:latin typeface="+mn-lt"/>
              <a:ea typeface="+mn-ea"/>
              <a:cs typeface="+mn-cs"/>
            </a:endParaRPr>
          </a:p>
          <a:p>
            <a:pPr eaLnBrk="1" fontAlgn="auto" hangingPunct="1">
              <a:spcBef>
                <a:spcPts val="0"/>
              </a:spcBef>
              <a:spcAft>
                <a:spcPts val="300"/>
              </a:spcAft>
              <a:defRPr/>
            </a:pPr>
            <a:endParaRPr lang="en-GB" sz="1200" b="0" i="0" kern="1200" dirty="0" smtClean="0">
              <a:solidFill>
                <a:schemeClr val="tx1"/>
              </a:solidFill>
              <a:latin typeface="+mn-lt"/>
              <a:ea typeface="+mn-ea"/>
              <a:cs typeface="+mn-cs"/>
            </a:endParaRPr>
          </a:p>
          <a:p>
            <a:pPr eaLnBrk="1" fontAlgn="auto" hangingPunct="1">
              <a:spcBef>
                <a:spcPts val="0"/>
              </a:spcBef>
              <a:spcAft>
                <a:spcPts val="300"/>
              </a:spcAft>
              <a:defRPr/>
            </a:pPr>
            <a:r>
              <a:rPr lang="en-GB" sz="1200" b="0" i="0" kern="1200" dirty="0" smtClean="0">
                <a:solidFill>
                  <a:schemeClr val="tx1"/>
                </a:solidFill>
                <a:latin typeface="+mn-lt"/>
                <a:ea typeface="+mn-ea"/>
                <a:cs typeface="+mn-cs"/>
              </a:rPr>
              <a:t>Sources:</a:t>
            </a:r>
          </a:p>
          <a:p>
            <a:pPr eaLnBrk="1" fontAlgn="auto" hangingPunct="1">
              <a:spcBef>
                <a:spcPts val="0"/>
              </a:spcBef>
              <a:spcAft>
                <a:spcPts val="300"/>
              </a:spcAft>
              <a:defRPr/>
            </a:pPr>
            <a:r>
              <a:rPr lang="en-GB" sz="1200" b="0" i="0" kern="1200" dirty="0" smtClean="0">
                <a:solidFill>
                  <a:schemeClr val="tx1"/>
                </a:solidFill>
                <a:latin typeface="+mn-lt"/>
                <a:ea typeface="+mn-ea"/>
                <a:cs typeface="+mn-cs"/>
              </a:rPr>
              <a:t>www.worldviewofglobalwarming.org/pages/maunaloa.php</a:t>
            </a:r>
            <a:endParaRPr lang="en-GB" sz="1200" b="0" i="0" kern="1200" dirty="0">
              <a:solidFill>
                <a:schemeClr val="tx1"/>
              </a:solidFill>
              <a:latin typeface="+mn-lt"/>
              <a:ea typeface="+mn-ea"/>
              <a:cs typeface="+mn-cs"/>
            </a:endParaRPr>
          </a:p>
          <a:p>
            <a:pPr eaLnBrk="1" fontAlgn="auto" hangingPunct="1">
              <a:spcBef>
                <a:spcPts val="0"/>
              </a:spcBef>
              <a:spcAft>
                <a:spcPts val="300"/>
              </a:spcAft>
              <a:defRPr/>
            </a:pPr>
            <a:r>
              <a:rPr lang="en-GB" dirty="0" smtClean="0"/>
              <a:t>www.carbonbrief.org/blog/2013/09/ipcc-six-graphs-that-explain-how-the-climate-is-changing</a:t>
            </a:r>
            <a:r>
              <a:rPr lang="en-GB" dirty="0"/>
              <a:t>/</a:t>
            </a:r>
          </a:p>
          <a:p>
            <a:pPr eaLnBrk="1" fontAlgn="auto" hangingPunct="1">
              <a:spcBef>
                <a:spcPts val="0"/>
              </a:spcBef>
              <a:spcAft>
                <a:spcPts val="300"/>
              </a:spcAft>
              <a:defRPr/>
            </a:pPr>
            <a:endParaRPr lang="en-GB" dirty="0"/>
          </a:p>
        </p:txBody>
      </p:sp>
      <p:sp>
        <p:nvSpPr>
          <p:cNvPr id="23556" name="Footer Placeholder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GB" dirty="0">
                <a:cs typeface="Arial" charset="0"/>
              </a:rPr>
              <a:t>www.cse.org.uk</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{PLAY THIS</a:t>
            </a:r>
            <a:r>
              <a:rPr lang="en-US" i="1" baseline="0" dirty="0" smtClean="0"/>
              <a:t> VIDEO FROM YOUTUBE} </a:t>
            </a:r>
          </a:p>
          <a:p>
            <a:endParaRPr lang="en-US" baseline="0" dirty="0" smtClean="0"/>
          </a:p>
          <a:p>
            <a:r>
              <a:rPr lang="en-US" dirty="0" smtClean="0"/>
              <a:t>This animation from Carbon Brief shows global temperature anomalies since the year 1900.</a:t>
            </a:r>
            <a:r>
              <a:rPr lang="en-US" baseline="0" dirty="0" smtClean="0"/>
              <a:t> Peaks in red are heat-waves and increases in temperature beyond normal expectations. Peaks in blue are cold snaps beyond normal expectations.</a:t>
            </a:r>
            <a:endParaRPr lang="en-GB" dirty="0"/>
          </a:p>
        </p:txBody>
      </p:sp>
      <p:sp>
        <p:nvSpPr>
          <p:cNvPr id="4" name="Slide Number Placeholder 3"/>
          <p:cNvSpPr>
            <a:spLocks noGrp="1"/>
          </p:cNvSpPr>
          <p:nvPr>
            <p:ph type="sldNum" sz="quarter" idx="10"/>
          </p:nvPr>
        </p:nvSpPr>
        <p:spPr/>
        <p:txBody>
          <a:bodyPr/>
          <a:lstStyle/>
          <a:p>
            <a:fld id="{1B8C9B86-17B2-4051-BE84-386F4B593598}" type="slidenum">
              <a:rPr lang="en-GB" smtClean="0"/>
              <a:pPr/>
              <a:t>7</a:t>
            </a:fld>
            <a:endParaRPr lang="en-GB" dirty="0"/>
          </a:p>
        </p:txBody>
      </p:sp>
    </p:spTree>
    <p:extLst>
      <p:ext uri="{BB962C8B-B14F-4D97-AF65-F5344CB8AC3E}">
        <p14:creationId xmlns:p14="http://schemas.microsoft.com/office/powerpoint/2010/main" val="2149869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lvl="1"/>
            <a:r>
              <a:rPr lang="en-GB" sz="1200" b="0" i="1" dirty="0" smtClean="0"/>
              <a:t>Ask this question to the group and wait for suggestions.</a:t>
            </a:r>
            <a:r>
              <a:rPr lang="en-GB" sz="1200" b="0" i="1" baseline="0" dirty="0" smtClean="0"/>
              <a:t> What about the hottest year before that?</a:t>
            </a:r>
            <a:endParaRPr lang="en-GB" sz="1200" b="0" i="1" dirty="0" smtClean="0"/>
          </a:p>
          <a:p>
            <a:pPr lvl="1"/>
            <a:endParaRPr lang="en-GB" sz="1200" b="0" dirty="0" smtClean="0"/>
          </a:p>
          <a:p>
            <a:pPr lvl="1"/>
            <a:r>
              <a:rPr lang="en-GB" sz="1200" b="0" dirty="0" smtClean="0"/>
              <a:t>- 	The hottest year on record was -  2016</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sz="1200" b="0" dirty="0" smtClean="0"/>
              <a:t>-  	previous hottest year on record – 2015</a:t>
            </a:r>
          </a:p>
          <a:p>
            <a:pPr marL="914400" marR="0" lvl="1" indent="-457200" algn="l" defTabSz="914400" rtl="0" eaLnBrk="1" fontAlgn="auto" latinLnBrk="0" hangingPunct="1">
              <a:lnSpc>
                <a:spcPct val="100000"/>
              </a:lnSpc>
              <a:spcBef>
                <a:spcPts val="0"/>
              </a:spcBef>
              <a:spcAft>
                <a:spcPts val="0"/>
              </a:spcAft>
              <a:buClrTx/>
              <a:buSzTx/>
              <a:buFontTx/>
              <a:buChar char="-"/>
              <a:tabLst/>
              <a:defRPr/>
            </a:pPr>
            <a:r>
              <a:rPr lang="en-GB" sz="1200" b="0" dirty="0" smtClean="0"/>
              <a:t>previous hottest year on record -  2017</a:t>
            </a:r>
          </a:p>
          <a:p>
            <a:pPr marL="914400" marR="0" lvl="1" indent="-457200" algn="l" defTabSz="914400" rtl="0" eaLnBrk="1" fontAlgn="auto" latinLnBrk="0" hangingPunct="1">
              <a:lnSpc>
                <a:spcPct val="100000"/>
              </a:lnSpc>
              <a:spcBef>
                <a:spcPts val="0"/>
              </a:spcBef>
              <a:spcAft>
                <a:spcPts val="0"/>
              </a:spcAft>
              <a:buClrTx/>
              <a:buSzTx/>
              <a:buFontTx/>
              <a:buChar char="-"/>
              <a:tabLst/>
              <a:defRPr/>
            </a:pPr>
            <a:r>
              <a:rPr lang="en-GB" sz="1200" b="0" dirty="0" smtClean="0"/>
              <a:t>previous hottest year on record -  2018 </a:t>
            </a:r>
          </a:p>
          <a:p>
            <a:pPr marL="914400" marR="0" lvl="1" indent="-457200" algn="l" defTabSz="914400" rtl="0" eaLnBrk="1" fontAlgn="auto" latinLnBrk="0" hangingPunct="1">
              <a:lnSpc>
                <a:spcPct val="100000"/>
              </a:lnSpc>
              <a:spcBef>
                <a:spcPts val="0"/>
              </a:spcBef>
              <a:spcAft>
                <a:spcPts val="0"/>
              </a:spcAft>
              <a:buClrTx/>
              <a:buSzTx/>
              <a:buFontTx/>
              <a:buChar char="-"/>
              <a:tabLst/>
              <a:defRPr/>
            </a:pPr>
            <a:r>
              <a:rPr lang="en-GB" sz="1200" b="0" dirty="0" smtClean="0"/>
              <a:t>previous hottest year on record -  2014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GB" sz="1200"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t>Globally, The last 5 years have been the hottest years on record.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t>16 of the 17 warmest years have occurred since 2000 </a:t>
            </a:r>
            <a:endParaRPr lang="en-GB" sz="1200" b="1" dirty="0" smtClean="0"/>
          </a:p>
          <a:p>
            <a:pPr marL="914400" marR="0" lvl="1" indent="-457200" algn="l" defTabSz="914400" rtl="0" eaLnBrk="1" fontAlgn="auto" latinLnBrk="0" hangingPunct="1">
              <a:lnSpc>
                <a:spcPct val="100000"/>
              </a:lnSpc>
              <a:spcBef>
                <a:spcPts val="0"/>
              </a:spcBef>
              <a:spcAft>
                <a:spcPts val="0"/>
              </a:spcAft>
              <a:buClrTx/>
              <a:buSzTx/>
              <a:buFontTx/>
              <a:buChar char="-"/>
              <a:tabLst/>
              <a:defRPr/>
            </a:pPr>
            <a:endParaRPr lang="en-GB" sz="1200" b="1" dirty="0" smtClean="0"/>
          </a:p>
          <a:p>
            <a:pPr marL="914400" marR="0" lvl="1" indent="-457200" algn="l" defTabSz="914400" rtl="0" eaLnBrk="1" fontAlgn="auto" latinLnBrk="0" hangingPunct="1">
              <a:lnSpc>
                <a:spcPct val="100000"/>
              </a:lnSpc>
              <a:spcBef>
                <a:spcPts val="0"/>
              </a:spcBef>
              <a:spcAft>
                <a:spcPts val="0"/>
              </a:spcAft>
              <a:buClrTx/>
              <a:buSzTx/>
              <a:buFontTx/>
              <a:buChar char="-"/>
              <a:tabLst/>
              <a:defRPr/>
            </a:pPr>
            <a:r>
              <a:rPr lang="en-GB" dirty="0" smtClean="0">
                <a:hlinkClick r:id="rId3"/>
              </a:rPr>
              <a:t>https://www.climatecentral.org/gallery/graphics/the-10-hottest-global-years-on-record</a:t>
            </a:r>
            <a:endParaRPr lang="en-GB" sz="1200" dirty="0" smtClean="0"/>
          </a:p>
          <a:p>
            <a:pPr marL="914400" marR="0" lvl="1" indent="-457200" algn="l" defTabSz="914400" rtl="0" eaLnBrk="1" fontAlgn="auto" latinLnBrk="0" hangingPunct="1">
              <a:lnSpc>
                <a:spcPct val="100000"/>
              </a:lnSpc>
              <a:spcBef>
                <a:spcPts val="0"/>
              </a:spcBef>
              <a:spcAft>
                <a:spcPts val="0"/>
              </a:spcAft>
              <a:buClrTx/>
              <a:buSzTx/>
              <a:buFontTx/>
              <a:buChar char="-"/>
              <a:tabLst/>
              <a:defRPr/>
            </a:pPr>
            <a:r>
              <a:rPr lang="en-GB" sz="1200" dirty="0" smtClean="0"/>
              <a:t>https://www.nytimes.com/2017/01/18/science/earth-highest-temperature-record.html</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GB" sz="1200" dirty="0" smtClean="0"/>
          </a:p>
          <a:p>
            <a:pPr marL="914400" marR="0" lvl="1" indent="-457200" algn="l" defTabSz="914400" rtl="0" eaLnBrk="1" fontAlgn="auto" latinLnBrk="0" hangingPunct="1">
              <a:lnSpc>
                <a:spcPct val="100000"/>
              </a:lnSpc>
              <a:spcBef>
                <a:spcPts val="0"/>
              </a:spcBef>
              <a:spcAft>
                <a:spcPts val="0"/>
              </a:spcAft>
              <a:buClrTx/>
              <a:buSzTx/>
              <a:buFontTx/>
              <a:buChar char="-"/>
              <a:tabLst/>
              <a:defRPr/>
            </a:pPr>
            <a:endParaRPr lang="en-GB" sz="3200" b="1" dirty="0" smtClean="0"/>
          </a:p>
          <a:p>
            <a:pPr marL="914400" marR="0" lvl="1" indent="-457200" algn="l" defTabSz="914400" rtl="0" eaLnBrk="1" fontAlgn="auto" latinLnBrk="0" hangingPunct="1">
              <a:lnSpc>
                <a:spcPct val="100000"/>
              </a:lnSpc>
              <a:spcBef>
                <a:spcPts val="0"/>
              </a:spcBef>
              <a:spcAft>
                <a:spcPts val="0"/>
              </a:spcAft>
              <a:buClrTx/>
              <a:buSzTx/>
              <a:buFontTx/>
              <a:buChar char="-"/>
              <a:tabLst/>
              <a:defRPr/>
            </a:pPr>
            <a:endParaRPr lang="en-GB" sz="3200" b="1" dirty="0" smtClean="0"/>
          </a:p>
          <a:p>
            <a:pPr marL="914400" marR="0" lvl="1" indent="-457200" algn="l" defTabSz="914400" rtl="0" eaLnBrk="1" fontAlgn="auto" latinLnBrk="0" hangingPunct="1">
              <a:lnSpc>
                <a:spcPct val="100000"/>
              </a:lnSpc>
              <a:spcBef>
                <a:spcPts val="0"/>
              </a:spcBef>
              <a:spcAft>
                <a:spcPts val="0"/>
              </a:spcAft>
              <a:buClrTx/>
              <a:buSzTx/>
              <a:buFontTx/>
              <a:buChar char="-"/>
              <a:tabLst/>
              <a:defRPr/>
            </a:pPr>
            <a:endParaRPr lang="en-GB" sz="3200" b="1" dirty="0" smtClean="0"/>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GB" sz="3200" b="1" dirty="0" smtClean="0"/>
          </a:p>
          <a:p>
            <a:pPr lvl="1"/>
            <a:endParaRPr lang="en-GB" sz="3200" b="1" dirty="0" smtClean="0"/>
          </a:p>
          <a:p>
            <a:pPr marL="457200" lvl="1" indent="0">
              <a:buNone/>
            </a:pPr>
            <a:endParaRPr lang="en-GB" dirty="0" smtClean="0"/>
          </a:p>
          <a:p>
            <a:endParaRPr lang="en-GB" dirty="0"/>
          </a:p>
        </p:txBody>
      </p:sp>
      <p:sp>
        <p:nvSpPr>
          <p:cNvPr id="4" name="Slide Number Placeholder 3"/>
          <p:cNvSpPr>
            <a:spLocks noGrp="1"/>
          </p:cNvSpPr>
          <p:nvPr>
            <p:ph type="sldNum" sz="quarter" idx="10"/>
          </p:nvPr>
        </p:nvSpPr>
        <p:spPr/>
        <p:txBody>
          <a:bodyPr/>
          <a:lstStyle/>
          <a:p>
            <a:fld id="{9C7C9740-8199-447D-BC38-57EE6962B50C}"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baseline="0" dirty="0" smtClean="0"/>
              <a:t>T</a:t>
            </a:r>
            <a:r>
              <a:rPr lang="en-GB" sz="1200" baseline="0" dirty="0" smtClean="0"/>
              <a:t>he predictions are that climate change will result in more extreme weather events: with more severe storms, flooding and h</a:t>
            </a:r>
            <a:r>
              <a:rPr lang="en-GB" sz="1200" dirty="0" smtClean="0">
                <a:latin typeface="+mn-lt"/>
                <a:cs typeface="+mn-cs"/>
              </a:rPr>
              <a:t>eat waves, and </a:t>
            </a:r>
            <a:r>
              <a:rPr lang="en-GB" sz="1200" dirty="0" smtClean="0"/>
              <a:t>wetter winters and drier summers, and we’re already seeing this each year. </a:t>
            </a:r>
          </a:p>
          <a:p>
            <a:endParaRPr lang="en-GB" dirty="0" smtClean="0"/>
          </a:p>
          <a:p>
            <a:pPr lvl="0"/>
            <a:r>
              <a:rPr lang="en-US" sz="1200" kern="1200" dirty="0" smtClean="0">
                <a:solidFill>
                  <a:schemeClr val="tx1"/>
                </a:solidFill>
                <a:effectLst/>
                <a:latin typeface="+mn-lt"/>
                <a:ea typeface="+mn-ea"/>
                <a:cs typeface="+mn-cs"/>
              </a:rPr>
              <a:t>In a business as usual (high emission) scenario, Britain could experience </a:t>
            </a:r>
          </a:p>
          <a:p>
            <a:pPr lvl="0"/>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summers as much as 5°C hotter by 2070 as a result of climate change,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winters could be up to 4.2C warmer, </a:t>
            </a:r>
          </a:p>
          <a:p>
            <a:pPr marL="171450" lvl="0" indent="-171450">
              <a:buFont typeface="Arial" panose="020B0604020202020204" pitchFamily="34" charset="0"/>
              <a:buChar char="•"/>
            </a:pPr>
            <a:r>
              <a:rPr lang="en-US" sz="1200" u="sng" kern="1200" dirty="0" smtClean="0">
                <a:solidFill>
                  <a:schemeClr val="tx1"/>
                </a:solidFill>
                <a:effectLst/>
                <a:latin typeface="+mn-lt"/>
                <a:ea typeface="+mn-ea"/>
                <a:cs typeface="+mn-cs"/>
              </a:rPr>
              <a:t>a 50% chance of summers being as consistently hot as the 2018 summer by 2050. </a:t>
            </a:r>
            <a:r>
              <a:rPr lang="en-US" sz="1200" kern="1200" dirty="0" smtClean="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47% decrease in average summer rainfall by 2070, and up to 35 per cent more rain in winter</a:t>
            </a:r>
            <a:r>
              <a:rPr lang="en-US" sz="1200" kern="1200" baseline="30000" dirty="0" smtClean="0">
                <a:solidFill>
                  <a:schemeClr val="tx1"/>
                </a:solidFill>
                <a:effectLst/>
                <a:latin typeface="+mn-lt"/>
                <a:ea typeface="+mn-ea"/>
                <a:cs typeface="+mn-cs"/>
              </a:rPr>
              <a:t>8</a:t>
            </a:r>
            <a:r>
              <a:rPr lang="en-US" sz="1200" kern="1200" dirty="0" smtClean="0">
                <a:solidFill>
                  <a:schemeClr val="tx1"/>
                </a:solidFill>
                <a:effectLst/>
                <a:latin typeface="+mn-lt"/>
                <a:ea typeface="+mn-ea"/>
                <a:cs typeface="+mn-cs"/>
              </a:rPr>
              <a:t>.</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sea level</a:t>
            </a:r>
            <a:r>
              <a:rPr lang="en-US" sz="1200" kern="1200" baseline="0" dirty="0" smtClean="0">
                <a:solidFill>
                  <a:schemeClr val="tx1"/>
                </a:solidFill>
                <a:effectLst/>
                <a:latin typeface="+mn-lt"/>
                <a:ea typeface="+mn-ea"/>
                <a:cs typeface="+mn-cs"/>
              </a:rPr>
              <a:t> rise of </a:t>
            </a:r>
            <a:r>
              <a:rPr lang="en-US" sz="1200" kern="1200" dirty="0" smtClean="0">
                <a:solidFill>
                  <a:schemeClr val="tx1"/>
                </a:solidFill>
                <a:effectLst/>
                <a:latin typeface="+mn-lt"/>
                <a:ea typeface="+mn-ea"/>
                <a:cs typeface="+mn-cs"/>
              </a:rPr>
              <a:t>up to 1.15 metres  in London by 2100, leaving the UK coastline unrecognisable.</a:t>
            </a:r>
          </a:p>
          <a:p>
            <a:pPr marL="171450" lvl="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UK Climate Projections 2018 - </a:t>
            </a:r>
            <a:r>
              <a:rPr lang="en-GB" dirty="0" smtClean="0">
                <a:hlinkClick r:id="rId3"/>
              </a:rPr>
              <a:t>https://deframedia.blog.gov.uk/2018/11/26/environment-secretary-launches-latest-uk-climate-projections-at-the-science-museum/</a:t>
            </a:r>
            <a:endParaRPr lang="en-GB" dirty="0" smtClean="0"/>
          </a:p>
        </p:txBody>
      </p:sp>
      <p:sp>
        <p:nvSpPr>
          <p:cNvPr id="4" name="Slide Number Placeholder 3"/>
          <p:cNvSpPr>
            <a:spLocks noGrp="1"/>
          </p:cNvSpPr>
          <p:nvPr>
            <p:ph type="sldNum" sz="quarter" idx="10"/>
          </p:nvPr>
        </p:nvSpPr>
        <p:spPr/>
        <p:txBody>
          <a:bodyPr/>
          <a:lstStyle/>
          <a:p>
            <a:fld id="{6996F527-03B4-4C53-9526-BCF5F7DD2B31}" type="slidenum">
              <a:rPr lang="en-GB" smtClean="0"/>
              <a:t>9</a:t>
            </a:fld>
            <a:endParaRPr lang="en-GB"/>
          </a:p>
        </p:txBody>
      </p:sp>
    </p:spTree>
    <p:extLst>
      <p:ext uri="{BB962C8B-B14F-4D97-AF65-F5344CB8AC3E}">
        <p14:creationId xmlns:p14="http://schemas.microsoft.com/office/powerpoint/2010/main" val="3788017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8D631D9-FE09-426D-B34F-6E8963BF24F5}" type="datetimeFigureOut">
              <a:rPr lang="en-US" smtClean="0"/>
              <a:pPr/>
              <a:t>9/11/2019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D631D9-FE09-426D-B34F-6E8963BF24F5}" type="datetimeFigureOut">
              <a:rPr lang="en-US" smtClean="0"/>
              <a:pPr/>
              <a:t>9/11/2019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D631D9-FE09-426D-B34F-6E8963BF24F5}" type="datetimeFigureOut">
              <a:rPr lang="en-US" smtClean="0"/>
              <a:pPr/>
              <a:t>9/11/2019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D631D9-FE09-426D-B34F-6E8963BF24F5}" type="datetimeFigureOut">
              <a:rPr lang="en-US" smtClean="0"/>
              <a:pPr/>
              <a:t>9/11/2019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D631D9-FE09-426D-B34F-6E8963BF24F5}" type="datetimeFigureOut">
              <a:rPr lang="en-US" smtClean="0"/>
              <a:pPr/>
              <a:t>9/11/2019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8D631D9-FE09-426D-B34F-6E8963BF24F5}" type="datetimeFigureOut">
              <a:rPr lang="en-US" smtClean="0"/>
              <a:pPr/>
              <a:t>9/11/2019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8D631D9-FE09-426D-B34F-6E8963BF24F5}" type="datetimeFigureOut">
              <a:rPr lang="en-US" smtClean="0"/>
              <a:pPr/>
              <a:t>9/11/2019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8D631D9-FE09-426D-B34F-6E8963BF24F5}" type="datetimeFigureOut">
              <a:rPr lang="en-US" smtClean="0"/>
              <a:pPr/>
              <a:t>9/11/2019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D631D9-FE09-426D-B34F-6E8963BF24F5}" type="datetimeFigureOut">
              <a:rPr lang="en-US" smtClean="0"/>
              <a:pPr/>
              <a:t>9/11/2019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D631D9-FE09-426D-B34F-6E8963BF24F5}" type="datetimeFigureOut">
              <a:rPr lang="en-US" smtClean="0"/>
              <a:pPr/>
              <a:t>9/11/2019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D631D9-FE09-426D-B34F-6E8963BF24F5}" type="datetimeFigureOut">
              <a:rPr lang="en-US" smtClean="0"/>
              <a:pPr/>
              <a:t>9/11/2019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D631D9-FE09-426D-B34F-6E8963BF24F5}" type="datetimeFigureOut">
              <a:rPr lang="en-US" smtClean="0"/>
              <a:pPr/>
              <a:t>9/11/2019</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9EB12C-2DD0-412A-A50E-03D5FE52C9F4}"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jpeg"/><Relationship Id="rId10" Type="http://schemas.openxmlformats.org/officeDocument/2006/relationships/image" Target="../media/image2.jpeg"/><Relationship Id="rId4" Type="http://schemas.openxmlformats.org/officeDocument/2006/relationships/image" Target="../media/image16.jpeg"/><Relationship Id="rId9"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jpg"/><Relationship Id="rId5" Type="http://schemas.openxmlformats.org/officeDocument/2006/relationships/image" Target="../media/image2.jpeg"/><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4.jpeg"/><Relationship Id="rId4" Type="http://schemas.openxmlformats.org/officeDocument/2006/relationships/hyperlink" Target="http://www.theccc.org.uk/wp-content/uploads/2018/06/CCC-2018-Progress-Report-to-Parliament.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hyperlink" Target="http://www.ipcc.ch/site/assets/uploads/sites/2/2018/07/SR15_SPM_High_Res.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5.jpeg"/><Relationship Id="rId4" Type="http://schemas.openxmlformats.org/officeDocument/2006/relationships/image" Target="../media/image3.jp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g"/><Relationship Id="rId1" Type="http://schemas.openxmlformats.org/officeDocument/2006/relationships/slideLayout" Target="../slideLayouts/slideLayout5.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3.jpg"/><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3.jpg"/><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image" Target="../media/image8.jpeg"/><Relationship Id="rId7"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image" Target="../media/image9.jpeg"/><Relationship Id="rId4" Type="http://schemas.openxmlformats.org/officeDocument/2006/relationships/hyperlink" Target="http://bit.ly/1C0wE5v"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yIHxOui9nQ" TargetMode="External"/><Relationship Id="rId7"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4.jpe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hyperlink" Target="http://bit.ly/1C0wE5v"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image" Target="../media/image2.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16926"/>
          <a:stretch/>
        </p:blipFill>
        <p:spPr>
          <a:xfrm>
            <a:off x="1547664" y="0"/>
            <a:ext cx="7596336" cy="1142328"/>
          </a:xfrm>
          <a:prstGeom prst="rect">
            <a:avLst/>
          </a:prstGeom>
        </p:spPr>
      </p:pic>
      <p:sp>
        <p:nvSpPr>
          <p:cNvPr id="3" name="TextBox 2"/>
          <p:cNvSpPr txBox="1"/>
          <p:nvPr/>
        </p:nvSpPr>
        <p:spPr>
          <a:xfrm>
            <a:off x="1080000" y="1800000"/>
            <a:ext cx="7380432" cy="3139321"/>
          </a:xfrm>
          <a:prstGeom prst="rect">
            <a:avLst/>
          </a:prstGeom>
          <a:noFill/>
          <a:ln>
            <a:noFill/>
          </a:ln>
        </p:spPr>
        <p:txBody>
          <a:bodyPr wrap="square" lIns="0" tIns="0" rIns="0" bIns="0" rtlCol="0">
            <a:spAutoFit/>
          </a:bodyPr>
          <a:lstStyle/>
          <a:p>
            <a:r>
              <a:rPr lang="en-GB" sz="3600" dirty="0"/>
              <a:t>C</a:t>
            </a:r>
            <a:r>
              <a:rPr lang="en-GB" sz="3600" dirty="0" smtClean="0"/>
              <a:t>reating neighbourhood </a:t>
            </a:r>
            <a:r>
              <a:rPr lang="en-GB" sz="3600" dirty="0"/>
              <a:t>plan policy objectives for a zero carbon future</a:t>
            </a:r>
          </a:p>
          <a:p>
            <a:endParaRPr lang="en-GB" sz="3600" dirty="0" smtClean="0"/>
          </a:p>
          <a:p>
            <a:r>
              <a:rPr lang="en-GB" sz="2400" dirty="0" smtClean="0"/>
              <a:t>Neighbourhood planning for a safe and stable climate</a:t>
            </a:r>
          </a:p>
          <a:p>
            <a:endParaRPr lang="en-GB" sz="3600" dirty="0"/>
          </a:p>
          <a:p>
            <a:endParaRPr lang="en-GB" sz="3600" dirty="0"/>
          </a:p>
        </p:txBody>
      </p:sp>
      <p:pic>
        <p:nvPicPr>
          <p:cNvPr id="1026" name="Picture 2" descr="Image result for beis 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2048" b="17788"/>
          <a:stretch/>
        </p:blipFill>
        <p:spPr bwMode="auto">
          <a:xfrm>
            <a:off x="1403648" y="188640"/>
            <a:ext cx="1543746" cy="9287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spTree>
    <p:extLst>
      <p:ext uri="{BB962C8B-B14F-4D97-AF65-F5344CB8AC3E}">
        <p14:creationId xmlns:p14="http://schemas.microsoft.com/office/powerpoint/2010/main" val="1286563014"/>
      </p:ext>
    </p:extLst>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idx="4294967295"/>
          </p:nvPr>
        </p:nvSpPr>
        <p:spPr>
          <a:xfrm>
            <a:off x="1043608" y="116632"/>
            <a:ext cx="7056784" cy="1215135"/>
          </a:xfrm>
        </p:spPr>
        <p:txBody>
          <a:bodyPr lIns="0" tIns="0" rIns="0" bIns="0" anchor="t" anchorCtr="0">
            <a:normAutofit/>
          </a:bodyPr>
          <a:lstStyle/>
          <a:p>
            <a:r>
              <a:rPr lang="en-GB" sz="3600" dirty="0"/>
              <a:t>Extreme </a:t>
            </a:r>
            <a:r>
              <a:rPr lang="en-GB" sz="3600" dirty="0" smtClean="0"/>
              <a:t>weather events in the UK</a:t>
            </a:r>
            <a:endParaRPr lang="en-GB" sz="3600" dirty="0"/>
          </a:p>
        </p:txBody>
      </p:sp>
      <p:graphicFrame>
        <p:nvGraphicFramePr>
          <p:cNvPr id="10" name="Content Placeholder 6"/>
          <p:cNvGraphicFramePr>
            <a:graphicFrameLocks/>
          </p:cNvGraphicFramePr>
          <p:nvPr>
            <p:extLst>
              <p:ext uri="{D42A27DB-BD31-4B8C-83A1-F6EECF244321}">
                <p14:modId xmlns:p14="http://schemas.microsoft.com/office/powerpoint/2010/main" val="1604632458"/>
              </p:ext>
            </p:extLst>
          </p:nvPr>
        </p:nvGraphicFramePr>
        <p:xfrm>
          <a:off x="179512" y="836712"/>
          <a:ext cx="8856984" cy="5858668"/>
        </p:xfrm>
        <a:graphic>
          <a:graphicData uri="http://schemas.openxmlformats.org/drawingml/2006/table">
            <a:tbl>
              <a:tblPr bandCol="1">
                <a:tableStyleId>{5C22544A-7EE6-4342-B048-85BDC9FD1C3A}</a:tableStyleId>
              </a:tblPr>
              <a:tblGrid>
                <a:gridCol w="722306">
                  <a:extLst>
                    <a:ext uri="{9D8B030D-6E8A-4147-A177-3AD203B41FA5}">
                      <a16:colId xmlns="" xmlns:a16="http://schemas.microsoft.com/office/drawing/2014/main" val="20000"/>
                    </a:ext>
                  </a:extLst>
                </a:gridCol>
                <a:gridCol w="3523191">
                  <a:extLst>
                    <a:ext uri="{9D8B030D-6E8A-4147-A177-3AD203B41FA5}">
                      <a16:colId xmlns="" xmlns:a16="http://schemas.microsoft.com/office/drawing/2014/main" val="20001"/>
                    </a:ext>
                  </a:extLst>
                </a:gridCol>
                <a:gridCol w="658784">
                  <a:extLst>
                    <a:ext uri="{9D8B030D-6E8A-4147-A177-3AD203B41FA5}">
                      <a16:colId xmlns="" xmlns:a16="http://schemas.microsoft.com/office/drawing/2014/main" val="20002"/>
                    </a:ext>
                  </a:extLst>
                </a:gridCol>
                <a:gridCol w="3952703">
                  <a:extLst>
                    <a:ext uri="{9D8B030D-6E8A-4147-A177-3AD203B41FA5}">
                      <a16:colId xmlns="" xmlns:a16="http://schemas.microsoft.com/office/drawing/2014/main" val="20003"/>
                    </a:ext>
                  </a:extLst>
                </a:gridCol>
              </a:tblGrid>
              <a:tr h="622622">
                <a:tc>
                  <a:txBody>
                    <a:bodyPr/>
                    <a:lstStyle/>
                    <a:p>
                      <a:r>
                        <a:rPr lang="en-GB" sz="1500" b="1" dirty="0"/>
                        <a:t>2003</a:t>
                      </a:r>
                    </a:p>
                  </a:txBody>
                  <a:tcPr/>
                </a:tc>
                <a:tc>
                  <a:txBody>
                    <a:bodyPr/>
                    <a:lstStyle/>
                    <a:p>
                      <a:r>
                        <a:rPr lang="en-GB" sz="1500" dirty="0" smtClean="0"/>
                        <a:t>Heatwave – 35,000 deaths in Europe</a:t>
                      </a:r>
                      <a:r>
                        <a:rPr lang="en-GB" sz="1500" baseline="0" dirty="0" smtClean="0"/>
                        <a:t> (2000 in UK)</a:t>
                      </a:r>
                      <a:endParaRPr lang="en-GB" sz="1500" dirty="0"/>
                    </a:p>
                  </a:txBody>
                  <a:tcPr/>
                </a:tc>
                <a:tc>
                  <a:txBody>
                    <a:bodyPr/>
                    <a:lstStyle/>
                    <a:p>
                      <a:r>
                        <a:rPr lang="en-GB" sz="1500" b="1" dirty="0"/>
                        <a:t>2012</a:t>
                      </a:r>
                    </a:p>
                  </a:txBody>
                  <a:tcPr/>
                </a:tc>
                <a:tc>
                  <a:txBody>
                    <a:bodyPr/>
                    <a:lstStyle/>
                    <a:p>
                      <a:r>
                        <a:rPr lang="en-GB" sz="1500" kern="1200" dirty="0" smtClean="0">
                          <a:solidFill>
                            <a:schemeClr val="dk1"/>
                          </a:solidFill>
                          <a:latin typeface="+mn-lt"/>
                          <a:ea typeface="+mn-ea"/>
                          <a:cs typeface="+mn-cs"/>
                        </a:rPr>
                        <a:t>Drought followed by record rainfall and floods</a:t>
                      </a:r>
                    </a:p>
                    <a:p>
                      <a:r>
                        <a:rPr lang="en-GB" sz="1500" kern="1200" dirty="0" smtClean="0">
                          <a:solidFill>
                            <a:schemeClr val="dk1"/>
                          </a:solidFill>
                          <a:latin typeface="+mn-lt"/>
                          <a:ea typeface="+mn-ea"/>
                          <a:cs typeface="+mn-cs"/>
                        </a:rPr>
                        <a:t>Landslides and fatal cliff collapses on SW coast</a:t>
                      </a:r>
                      <a:endParaRPr lang="en-GB" sz="1500" kern="1200" dirty="0">
                        <a:solidFill>
                          <a:schemeClr val="dk1"/>
                        </a:solidFill>
                        <a:latin typeface="+mn-lt"/>
                        <a:ea typeface="+mn-ea"/>
                        <a:cs typeface="+mn-cs"/>
                      </a:endParaRPr>
                    </a:p>
                  </a:txBody>
                  <a:tcPr/>
                </a:tc>
                <a:extLst>
                  <a:ext uri="{0D108BD9-81ED-4DB2-BD59-A6C34878D82A}">
                    <a16:rowId xmlns="" xmlns:a16="http://schemas.microsoft.com/office/drawing/2014/main" val="10000"/>
                  </a:ext>
                </a:extLst>
              </a:tr>
              <a:tr h="622622">
                <a:tc>
                  <a:txBody>
                    <a:bodyPr/>
                    <a:lstStyle/>
                    <a:p>
                      <a:r>
                        <a:rPr lang="en-GB" sz="1500" b="1" dirty="0"/>
                        <a:t>2004</a:t>
                      </a:r>
                    </a:p>
                  </a:txBody>
                  <a:tcPr/>
                </a:tc>
                <a:tc>
                  <a:txBody>
                    <a:bodyPr/>
                    <a:lstStyle/>
                    <a:p>
                      <a:r>
                        <a:rPr lang="en-GB" sz="1500" dirty="0" smtClean="0"/>
                        <a:t>Devastating </a:t>
                      </a:r>
                      <a:r>
                        <a:rPr lang="en-GB" sz="1500" dirty="0" err="1" smtClean="0"/>
                        <a:t>Boscastle</a:t>
                      </a:r>
                      <a:r>
                        <a:rPr lang="en-GB" sz="1500" dirty="0" smtClean="0"/>
                        <a:t> Floods – evacuations by helicopter</a:t>
                      </a:r>
                      <a:endParaRPr lang="en-GB" sz="1500" dirty="0"/>
                    </a:p>
                  </a:txBody>
                  <a:tcPr/>
                </a:tc>
                <a:tc>
                  <a:txBody>
                    <a:bodyPr/>
                    <a:lstStyle/>
                    <a:p>
                      <a:r>
                        <a:rPr lang="en-GB" sz="1500" b="1" dirty="0"/>
                        <a:t>2013</a:t>
                      </a:r>
                    </a:p>
                  </a:txBody>
                  <a:tcPr/>
                </a:tc>
                <a:tc>
                  <a:txBody>
                    <a:bodyPr/>
                    <a:lstStyle/>
                    <a:p>
                      <a:r>
                        <a:rPr lang="en-GB" sz="1500" kern="1200" dirty="0" smtClean="0">
                          <a:solidFill>
                            <a:schemeClr val="dk1"/>
                          </a:solidFill>
                          <a:latin typeface="+mn-lt"/>
                          <a:ea typeface="+mn-ea"/>
                          <a:cs typeface="+mn-cs"/>
                        </a:rPr>
                        <a:t>Heatwave, winter storms, </a:t>
                      </a:r>
                      <a:r>
                        <a:rPr lang="en-GB" sz="1500" kern="1200" baseline="0" dirty="0" smtClean="0">
                          <a:solidFill>
                            <a:schemeClr val="dk1"/>
                          </a:solidFill>
                          <a:latin typeface="+mn-lt"/>
                          <a:ea typeface="+mn-ea"/>
                          <a:cs typeface="+mn-cs"/>
                        </a:rPr>
                        <a:t>dangerous sea conditions  (fatality) and </a:t>
                      </a:r>
                      <a:r>
                        <a:rPr lang="en-GB" sz="1500" kern="1200" dirty="0" smtClean="0">
                          <a:solidFill>
                            <a:schemeClr val="dk1"/>
                          </a:solidFill>
                          <a:latin typeface="+mn-lt"/>
                          <a:ea typeface="+mn-ea"/>
                          <a:cs typeface="+mn-cs"/>
                        </a:rPr>
                        <a:t>coastal flooding, thousands evacuated on east coast due</a:t>
                      </a:r>
                      <a:r>
                        <a:rPr lang="en-GB" sz="1500" kern="1200" baseline="0" dirty="0" smtClean="0">
                          <a:solidFill>
                            <a:schemeClr val="dk1"/>
                          </a:solidFill>
                          <a:latin typeface="+mn-lt"/>
                          <a:ea typeface="+mn-ea"/>
                          <a:cs typeface="+mn-cs"/>
                        </a:rPr>
                        <a:t> to storm surge fears </a:t>
                      </a:r>
                      <a:r>
                        <a:rPr lang="en-GB" sz="1500" kern="1200" dirty="0" smtClean="0">
                          <a:solidFill>
                            <a:schemeClr val="dk1"/>
                          </a:solidFill>
                          <a:latin typeface="+mn-lt"/>
                          <a:ea typeface="+mn-ea"/>
                          <a:cs typeface="+mn-cs"/>
                        </a:rPr>
                        <a:t>,</a:t>
                      </a:r>
                      <a:r>
                        <a:rPr lang="en-GB" sz="1500" kern="1200" baseline="0" dirty="0" smtClean="0">
                          <a:solidFill>
                            <a:schemeClr val="dk1"/>
                          </a:solidFill>
                          <a:latin typeface="+mn-lt"/>
                          <a:ea typeface="+mn-ea"/>
                          <a:cs typeface="+mn-cs"/>
                        </a:rPr>
                        <a:t> flooding across southern England</a:t>
                      </a:r>
                      <a:endParaRPr lang="en-GB" sz="1500" kern="1200" dirty="0">
                        <a:solidFill>
                          <a:schemeClr val="dk1"/>
                        </a:solidFill>
                        <a:latin typeface="+mn-lt"/>
                        <a:ea typeface="+mn-ea"/>
                        <a:cs typeface="+mn-cs"/>
                      </a:endParaRPr>
                    </a:p>
                  </a:txBody>
                  <a:tcPr/>
                </a:tc>
                <a:extLst>
                  <a:ext uri="{0D108BD9-81ED-4DB2-BD59-A6C34878D82A}">
                    <a16:rowId xmlns="" xmlns:a16="http://schemas.microsoft.com/office/drawing/2014/main" val="10001"/>
                  </a:ext>
                </a:extLst>
              </a:tr>
              <a:tr h="622622">
                <a:tc>
                  <a:txBody>
                    <a:bodyPr/>
                    <a:lstStyle/>
                    <a:p>
                      <a:r>
                        <a:rPr lang="en-GB" sz="1500" b="1" dirty="0"/>
                        <a:t>2005</a:t>
                      </a:r>
                    </a:p>
                  </a:txBody>
                  <a:tcPr/>
                </a:tc>
                <a:tc>
                  <a:txBody>
                    <a:bodyPr/>
                    <a:lstStyle/>
                    <a:p>
                      <a:r>
                        <a:rPr lang="en-GB" sz="1500" dirty="0" smtClean="0"/>
                        <a:t>Flooding in Cumbria &amp; Carlisle</a:t>
                      </a:r>
                      <a:endParaRPr lang="en-GB" sz="1500" dirty="0"/>
                    </a:p>
                  </a:txBody>
                  <a:tcPr/>
                </a:tc>
                <a:tc>
                  <a:txBody>
                    <a:bodyPr/>
                    <a:lstStyle/>
                    <a:p>
                      <a:r>
                        <a:rPr lang="en-GB" sz="1500" b="1" dirty="0"/>
                        <a:t>2014</a:t>
                      </a:r>
                    </a:p>
                  </a:txBody>
                  <a:tcPr/>
                </a:tc>
                <a:tc>
                  <a:txBody>
                    <a:bodyPr/>
                    <a:lstStyle/>
                    <a:p>
                      <a:r>
                        <a:rPr lang="en-GB" sz="1500" kern="1200" dirty="0" smtClean="0">
                          <a:solidFill>
                            <a:schemeClr val="dk1"/>
                          </a:solidFill>
                          <a:latin typeface="+mn-lt"/>
                          <a:ea typeface="+mn-ea"/>
                          <a:cs typeface="+mn-cs"/>
                        </a:rPr>
                        <a:t>Storms, flooding in Oxford &amp; Somerset, Dawlish railway line washed away</a:t>
                      </a:r>
                      <a:endParaRPr lang="en-GB" sz="1500" kern="1200" dirty="0">
                        <a:solidFill>
                          <a:schemeClr val="dk1"/>
                        </a:solidFill>
                        <a:latin typeface="+mn-lt"/>
                        <a:ea typeface="+mn-ea"/>
                        <a:cs typeface="+mn-cs"/>
                      </a:endParaRPr>
                    </a:p>
                  </a:txBody>
                  <a:tcPr/>
                </a:tc>
                <a:extLst>
                  <a:ext uri="{0D108BD9-81ED-4DB2-BD59-A6C34878D82A}">
                    <a16:rowId xmlns="" xmlns:a16="http://schemas.microsoft.com/office/drawing/2014/main" val="10002"/>
                  </a:ext>
                </a:extLst>
              </a:tr>
              <a:tr h="557228">
                <a:tc>
                  <a:txBody>
                    <a:bodyPr/>
                    <a:lstStyle/>
                    <a:p>
                      <a:r>
                        <a:rPr lang="en-GB" sz="1500" b="1" dirty="0"/>
                        <a:t>2007</a:t>
                      </a:r>
                    </a:p>
                  </a:txBody>
                  <a:tcPr/>
                </a:tc>
                <a:tc>
                  <a:txBody>
                    <a:bodyPr/>
                    <a:lstStyle/>
                    <a:p>
                      <a:r>
                        <a:rPr lang="en-GB" sz="1500" dirty="0" smtClean="0"/>
                        <a:t>Drought,</a:t>
                      </a:r>
                      <a:r>
                        <a:rPr lang="en-GB" sz="1500" baseline="0" dirty="0" smtClean="0"/>
                        <a:t> Floods </a:t>
                      </a:r>
                      <a:r>
                        <a:rPr lang="en-GB" sz="1500" baseline="0" dirty="0"/>
                        <a:t>in </a:t>
                      </a:r>
                      <a:r>
                        <a:rPr lang="en-GB" sz="1500" baseline="0" dirty="0" smtClean="0"/>
                        <a:t>Oxford and </a:t>
                      </a:r>
                      <a:r>
                        <a:rPr lang="en-GB" sz="1500" dirty="0" smtClean="0"/>
                        <a:t>Gloucestershire</a:t>
                      </a:r>
                      <a:r>
                        <a:rPr lang="en-GB" sz="1500" baseline="0" dirty="0" smtClean="0"/>
                        <a:t> </a:t>
                      </a:r>
                      <a:endParaRPr lang="en-GB" sz="1500" dirty="0"/>
                    </a:p>
                  </a:txBody>
                  <a:tcPr/>
                </a:tc>
                <a:tc>
                  <a:txBody>
                    <a:bodyPr/>
                    <a:lstStyle/>
                    <a:p>
                      <a:r>
                        <a:rPr lang="en-GB" sz="1500" b="1" dirty="0"/>
                        <a:t>2015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500" dirty="0"/>
                        <a:t>Winter </a:t>
                      </a:r>
                      <a:r>
                        <a:rPr lang="en-GB" sz="1500" dirty="0" smtClean="0"/>
                        <a:t>floods</a:t>
                      </a:r>
                      <a:r>
                        <a:rPr lang="en-GB" sz="1500" baseline="0" dirty="0" smtClean="0"/>
                        <a:t> in</a:t>
                      </a:r>
                      <a:r>
                        <a:rPr lang="en-GB" sz="1500" dirty="0" smtClean="0"/>
                        <a:t> </a:t>
                      </a:r>
                      <a:r>
                        <a:rPr lang="en-GB" sz="1500" dirty="0"/>
                        <a:t>Leeds, York, </a:t>
                      </a:r>
                      <a:r>
                        <a:rPr lang="en-GB" sz="1500" dirty="0" smtClean="0"/>
                        <a:t>Carlisle, Cumbria, </a:t>
                      </a:r>
                      <a:r>
                        <a:rPr lang="en-GB" sz="1500" dirty="0" err="1" smtClean="0"/>
                        <a:t>Hebden</a:t>
                      </a:r>
                      <a:r>
                        <a:rPr lang="en-GB" sz="1500" dirty="0" smtClean="0"/>
                        <a:t> Bridge and Calder valley</a:t>
                      </a:r>
                      <a:endParaRPr lang="en-GB" sz="1500" dirty="0"/>
                    </a:p>
                  </a:txBody>
                  <a:tcPr/>
                </a:tc>
                <a:extLst>
                  <a:ext uri="{0D108BD9-81ED-4DB2-BD59-A6C34878D82A}">
                    <a16:rowId xmlns="" xmlns:a16="http://schemas.microsoft.com/office/drawing/2014/main" val="10003"/>
                  </a:ext>
                </a:extLst>
              </a:tr>
              <a:tr h="622622">
                <a:tc>
                  <a:txBody>
                    <a:bodyPr/>
                    <a:lstStyle/>
                    <a:p>
                      <a:r>
                        <a:rPr lang="en-GB" sz="1500" b="1" dirty="0"/>
                        <a:t>2007</a:t>
                      </a:r>
                    </a:p>
                  </a:txBody>
                  <a:tcPr/>
                </a:tc>
                <a:tc>
                  <a:txBody>
                    <a:bodyPr/>
                    <a:lstStyle/>
                    <a:p>
                      <a:r>
                        <a:rPr lang="en-GB" sz="1500" dirty="0" smtClean="0"/>
                        <a:t>Flooding across central England (Tewkesbury)</a:t>
                      </a:r>
                      <a:r>
                        <a:rPr lang="en-GB" sz="1500" baseline="0" dirty="0" smtClean="0"/>
                        <a:t> </a:t>
                      </a:r>
                      <a:r>
                        <a:rPr lang="en-GB" sz="1500" dirty="0" smtClean="0"/>
                        <a:t>and Scotland,</a:t>
                      </a:r>
                      <a:r>
                        <a:rPr lang="en-GB" sz="1500" baseline="0" dirty="0" smtClean="0"/>
                        <a:t> h</a:t>
                      </a:r>
                      <a:r>
                        <a:rPr lang="en-GB" sz="1500" dirty="0" smtClean="0"/>
                        <a:t>eatwave</a:t>
                      </a:r>
                      <a:endParaRPr lang="en-GB" sz="1500" dirty="0"/>
                    </a:p>
                  </a:txBody>
                  <a:tcPr/>
                </a:tc>
                <a:tc>
                  <a:txBody>
                    <a:bodyPr/>
                    <a:lstStyle/>
                    <a:p>
                      <a:r>
                        <a:rPr lang="en-GB" sz="1500" b="1" dirty="0"/>
                        <a:t>2016</a:t>
                      </a:r>
                    </a:p>
                  </a:txBody>
                  <a:tcPr/>
                </a:tc>
                <a:tc>
                  <a:txBody>
                    <a:bodyPr/>
                    <a:lstStyle/>
                    <a:p>
                      <a:r>
                        <a:rPr lang="en-GB" sz="1500" dirty="0"/>
                        <a:t>Storm </a:t>
                      </a:r>
                      <a:r>
                        <a:rPr lang="en-GB" sz="1500" dirty="0" smtClean="0"/>
                        <a:t>Desmond, Storm Eva, Storm Frank,</a:t>
                      </a:r>
                      <a:r>
                        <a:rPr lang="en-GB" sz="1500" baseline="0" dirty="0" smtClean="0"/>
                        <a:t> w</a:t>
                      </a:r>
                      <a:r>
                        <a:rPr lang="en-GB" sz="1500" dirty="0" smtClean="0"/>
                        <a:t>inter </a:t>
                      </a:r>
                      <a:r>
                        <a:rPr lang="en-GB" sz="1500" dirty="0"/>
                        <a:t>Floods</a:t>
                      </a:r>
                    </a:p>
                  </a:txBody>
                  <a:tcPr/>
                </a:tc>
                <a:extLst>
                  <a:ext uri="{0D108BD9-81ED-4DB2-BD59-A6C34878D82A}">
                    <a16:rowId xmlns="" xmlns:a16="http://schemas.microsoft.com/office/drawing/2014/main" val="10004"/>
                  </a:ext>
                </a:extLst>
              </a:tr>
              <a:tr h="583694">
                <a:tc>
                  <a:txBody>
                    <a:bodyPr/>
                    <a:lstStyle/>
                    <a:p>
                      <a:r>
                        <a:rPr lang="en-GB" sz="1500" b="1" dirty="0"/>
                        <a:t>2008</a:t>
                      </a:r>
                    </a:p>
                  </a:txBody>
                  <a:tcPr/>
                </a:tc>
                <a:tc>
                  <a:txBody>
                    <a:bodyPr/>
                    <a:lstStyle/>
                    <a:p>
                      <a:r>
                        <a:rPr lang="en-GB" sz="1500" kern="1200" dirty="0" smtClean="0">
                          <a:solidFill>
                            <a:schemeClr val="dk1"/>
                          </a:solidFill>
                          <a:latin typeface="+mn-lt"/>
                          <a:ea typeface="+mn-ea"/>
                          <a:cs typeface="+mn-cs"/>
                        </a:rPr>
                        <a:t>Flooding in south Wales and north-east England</a:t>
                      </a:r>
                      <a:endParaRPr lang="en-GB" sz="1500" kern="1200" dirty="0">
                        <a:solidFill>
                          <a:schemeClr val="dk1"/>
                        </a:solidFill>
                        <a:latin typeface="+mn-lt"/>
                        <a:ea typeface="+mn-ea"/>
                        <a:cs typeface="+mn-cs"/>
                      </a:endParaRPr>
                    </a:p>
                  </a:txBody>
                  <a:tcPr/>
                </a:tc>
                <a:tc>
                  <a:txBody>
                    <a:bodyPr/>
                    <a:lstStyle/>
                    <a:p>
                      <a:r>
                        <a:rPr lang="en-GB" sz="1500" b="1" dirty="0"/>
                        <a:t>2017</a:t>
                      </a:r>
                    </a:p>
                  </a:txBody>
                  <a:tcPr/>
                </a:tc>
                <a:tc>
                  <a:txBody>
                    <a:bodyPr/>
                    <a:lstStyle/>
                    <a:p>
                      <a:r>
                        <a:rPr lang="en-GB" sz="1500" dirty="0" smtClean="0"/>
                        <a:t>Floods in Lancashire (70 people rescued)</a:t>
                      </a:r>
                      <a:r>
                        <a:rPr lang="en-GB" sz="1500" baseline="0" dirty="0" smtClean="0"/>
                        <a:t> </a:t>
                      </a:r>
                      <a:r>
                        <a:rPr lang="en-GB" sz="1500" dirty="0" smtClean="0"/>
                        <a:t>and Cornwall (</a:t>
                      </a:r>
                      <a:r>
                        <a:rPr lang="en-GB" sz="1500" dirty="0" err="1" smtClean="0"/>
                        <a:t>Coverack</a:t>
                      </a:r>
                      <a:r>
                        <a:rPr lang="en-GB" sz="1500" dirty="0" smtClean="0"/>
                        <a:t>) – homes evacuated</a:t>
                      </a:r>
                    </a:p>
                  </a:txBody>
                  <a:tcPr/>
                </a:tc>
                <a:extLst>
                  <a:ext uri="{0D108BD9-81ED-4DB2-BD59-A6C34878D82A}">
                    <a16:rowId xmlns="" xmlns:a16="http://schemas.microsoft.com/office/drawing/2014/main" val="10005"/>
                  </a:ext>
                </a:extLst>
              </a:tr>
              <a:tr h="753160">
                <a:tc>
                  <a:txBody>
                    <a:bodyPr/>
                    <a:lstStyle/>
                    <a:p>
                      <a:r>
                        <a:rPr lang="en-GB" sz="1500" b="1" dirty="0"/>
                        <a:t>2009</a:t>
                      </a:r>
                    </a:p>
                  </a:txBody>
                  <a:tcPr/>
                </a:tc>
                <a:tc>
                  <a:txBody>
                    <a:bodyPr/>
                    <a:lstStyle/>
                    <a:p>
                      <a:r>
                        <a:rPr lang="en-GB" sz="1500" dirty="0" smtClean="0"/>
                        <a:t>Flooding in Lake</a:t>
                      </a:r>
                      <a:r>
                        <a:rPr lang="en-GB" sz="1500" baseline="0" dirty="0" smtClean="0"/>
                        <a:t> District and </a:t>
                      </a:r>
                      <a:r>
                        <a:rPr lang="en-GB" sz="1500" dirty="0" smtClean="0"/>
                        <a:t>Cockermouth (fatal bridge collapse),</a:t>
                      </a:r>
                      <a:r>
                        <a:rPr lang="en-GB" sz="1500" baseline="0" dirty="0" smtClean="0"/>
                        <a:t> Disruptive s</a:t>
                      </a:r>
                      <a:r>
                        <a:rPr lang="en-GB" sz="1500" dirty="0" smtClean="0"/>
                        <a:t>now falls</a:t>
                      </a:r>
                      <a:endParaRPr lang="en-GB" sz="1500" dirty="0"/>
                    </a:p>
                  </a:txBody>
                  <a:tcPr/>
                </a:tc>
                <a:tc>
                  <a:txBody>
                    <a:bodyPr/>
                    <a:lstStyle/>
                    <a:p>
                      <a:r>
                        <a:rPr lang="en-GB" sz="1500" b="1" dirty="0" smtClean="0"/>
                        <a:t>2018</a:t>
                      </a:r>
                      <a:endParaRPr lang="en-GB" sz="1500" b="1" dirty="0"/>
                    </a:p>
                  </a:txBody>
                  <a:tcPr/>
                </a:tc>
                <a:tc>
                  <a:txBody>
                    <a:bodyPr/>
                    <a:lstStyle/>
                    <a:p>
                      <a:r>
                        <a:rPr lang="en-GB" sz="1500" kern="1200" dirty="0" smtClean="0">
                          <a:solidFill>
                            <a:schemeClr val="dk1"/>
                          </a:solidFill>
                          <a:latin typeface="+mn-lt"/>
                          <a:ea typeface="+mn-ea"/>
                          <a:cs typeface="+mn-cs"/>
                        </a:rPr>
                        <a:t>Heatwave (863 deaths in UK), </a:t>
                      </a:r>
                      <a:r>
                        <a:rPr lang="en-GB" sz="1500" dirty="0" err="1" smtClean="0"/>
                        <a:t>Saddleworth</a:t>
                      </a:r>
                      <a:r>
                        <a:rPr lang="en-GB" sz="1500" dirty="0" smtClean="0"/>
                        <a:t> Moor wildfire, ‘Beast</a:t>
                      </a:r>
                      <a:r>
                        <a:rPr lang="en-GB" sz="1500" baseline="0" dirty="0" smtClean="0"/>
                        <a:t> from the east’</a:t>
                      </a:r>
                      <a:endParaRPr lang="en-GB" sz="1500" dirty="0" smtClean="0"/>
                    </a:p>
                  </a:txBody>
                  <a:tcPr/>
                </a:tc>
                <a:extLst>
                  <a:ext uri="{0D108BD9-81ED-4DB2-BD59-A6C34878D82A}">
                    <a16:rowId xmlns="" xmlns:a16="http://schemas.microsoft.com/office/drawing/2014/main" val="10006"/>
                  </a:ext>
                </a:extLst>
              </a:tr>
              <a:tr h="951229">
                <a:tc>
                  <a:txBody>
                    <a:bodyPr/>
                    <a:lstStyle/>
                    <a:p>
                      <a:r>
                        <a:rPr lang="en-GB" sz="1500" b="1" dirty="0"/>
                        <a:t>2010</a:t>
                      </a:r>
                    </a:p>
                  </a:txBody>
                  <a:tcPr/>
                </a:tc>
                <a:tc>
                  <a:txBody>
                    <a:bodyPr/>
                    <a:lstStyle/>
                    <a:p>
                      <a:r>
                        <a:rPr lang="en-GB" sz="1500" kern="1200" dirty="0" smtClean="0">
                          <a:solidFill>
                            <a:schemeClr val="dk1"/>
                          </a:solidFill>
                          <a:latin typeface="+mn-lt"/>
                          <a:ea typeface="+mn-ea"/>
                          <a:cs typeface="+mn-cs"/>
                        </a:rPr>
                        <a:t>Flooding in Cornwall, snow </a:t>
                      </a:r>
                      <a:r>
                        <a:rPr lang="en-GB" sz="1500" kern="1200" dirty="0">
                          <a:solidFill>
                            <a:schemeClr val="dk1"/>
                          </a:solidFill>
                          <a:latin typeface="+mn-lt"/>
                          <a:ea typeface="+mn-ea"/>
                          <a:cs typeface="+mn-cs"/>
                        </a:rPr>
                        <a:t>and </a:t>
                      </a:r>
                      <a:r>
                        <a:rPr lang="en-GB" sz="1500" kern="1200" dirty="0" smtClean="0">
                          <a:solidFill>
                            <a:schemeClr val="dk1"/>
                          </a:solidFill>
                          <a:latin typeface="+mn-lt"/>
                          <a:ea typeface="+mn-ea"/>
                          <a:cs typeface="+mn-cs"/>
                        </a:rPr>
                        <a:t>Ice. Coldest </a:t>
                      </a:r>
                      <a:r>
                        <a:rPr lang="en-GB" sz="1500" dirty="0" smtClean="0"/>
                        <a:t>December</a:t>
                      </a:r>
                      <a:r>
                        <a:rPr lang="en-GB" sz="1500" baseline="0" dirty="0" smtClean="0"/>
                        <a:t> for 100 years</a:t>
                      </a:r>
                      <a:endParaRPr lang="en-GB" sz="1500" dirty="0"/>
                    </a:p>
                  </a:txBody>
                  <a:tcPr/>
                </a:tc>
                <a:tc>
                  <a:txBody>
                    <a:bodyPr/>
                    <a:lstStyle/>
                    <a:p>
                      <a:pPr marL="0" algn="l" defTabSz="914400" rtl="0" eaLnBrk="1" latinLnBrk="0" hangingPunct="1"/>
                      <a:r>
                        <a:rPr lang="en-GB" sz="1500" b="1" kern="1200" dirty="0" smtClean="0">
                          <a:solidFill>
                            <a:schemeClr val="dk1"/>
                          </a:solidFill>
                          <a:latin typeface="+mn-lt"/>
                          <a:ea typeface="+mn-ea"/>
                          <a:cs typeface="+mn-cs"/>
                        </a:rPr>
                        <a:t>2019</a:t>
                      </a:r>
                      <a:endParaRPr lang="en-GB" sz="1500" b="1" kern="1200" dirty="0">
                        <a:solidFill>
                          <a:schemeClr val="dk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500" kern="1200" dirty="0" smtClean="0">
                          <a:solidFill>
                            <a:schemeClr val="dk1"/>
                          </a:solidFill>
                          <a:latin typeface="+mn-lt"/>
                          <a:ea typeface="+mn-ea"/>
                          <a:cs typeface="+mn-cs"/>
                        </a:rPr>
                        <a:t>Hottest</a:t>
                      </a:r>
                      <a:r>
                        <a:rPr lang="en-GB" sz="1500" kern="1200" baseline="0" dirty="0" smtClean="0">
                          <a:solidFill>
                            <a:schemeClr val="dk1"/>
                          </a:solidFill>
                          <a:latin typeface="+mn-lt"/>
                          <a:ea typeface="+mn-ea"/>
                          <a:cs typeface="+mn-cs"/>
                        </a:rPr>
                        <a:t> winter day on record – 21</a:t>
                      </a:r>
                      <a:r>
                        <a:rPr lang="en-GB" sz="1800" kern="1200" dirty="0" smtClean="0">
                          <a:solidFill>
                            <a:schemeClr val="dk1"/>
                          </a:solidFill>
                          <a:latin typeface="+mn-lt"/>
                          <a:ea typeface="+mn-ea"/>
                          <a:cs typeface="+mn-cs"/>
                        </a:rPr>
                        <a:t>°</a:t>
                      </a:r>
                      <a:r>
                        <a:rPr lang="en-GB" sz="1800" kern="1200" baseline="0" dirty="0" smtClean="0">
                          <a:solidFill>
                            <a:schemeClr val="dk1"/>
                          </a:solidFill>
                          <a:latin typeface="+mn-lt"/>
                          <a:ea typeface="+mn-ea"/>
                          <a:cs typeface="+mn-cs"/>
                        </a:rPr>
                        <a:t> </a:t>
                      </a:r>
                      <a:r>
                        <a:rPr lang="en-GB" sz="1500" kern="1200" baseline="0" dirty="0" smtClean="0">
                          <a:solidFill>
                            <a:schemeClr val="dk1"/>
                          </a:solidFill>
                          <a:latin typeface="+mn-lt"/>
                          <a:ea typeface="+mn-ea"/>
                          <a:cs typeface="+mn-cs"/>
                        </a:rPr>
                        <a:t>in February, hottest summer day  on record – 38.1</a:t>
                      </a:r>
                      <a:r>
                        <a:rPr lang="en-GB" sz="1600" kern="1200" dirty="0" smtClean="0">
                          <a:solidFill>
                            <a:schemeClr val="dk1"/>
                          </a:solidFill>
                          <a:latin typeface="+mn-lt"/>
                          <a:ea typeface="+mn-ea"/>
                          <a:cs typeface="+mn-cs"/>
                        </a:rPr>
                        <a:t>°</a:t>
                      </a:r>
                      <a:r>
                        <a:rPr lang="en-GB" sz="1500" kern="1200" baseline="0" dirty="0" smtClean="0">
                          <a:solidFill>
                            <a:schemeClr val="dk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GB" sz="1500" kern="1200" baseline="0" dirty="0" smtClean="0">
                          <a:solidFill>
                            <a:schemeClr val="dk1"/>
                          </a:solidFill>
                          <a:latin typeface="+mn-lt"/>
                          <a:ea typeface="+mn-ea"/>
                          <a:cs typeface="+mn-cs"/>
                        </a:rPr>
                        <a:t>Floods, hundreds evacuated due to near collapse of </a:t>
                      </a:r>
                      <a:r>
                        <a:rPr lang="en-GB" sz="1500" kern="1200" baseline="0" dirty="0" err="1" smtClean="0">
                          <a:solidFill>
                            <a:schemeClr val="dk1"/>
                          </a:solidFill>
                          <a:latin typeface="+mn-lt"/>
                          <a:ea typeface="+mn-ea"/>
                          <a:cs typeface="+mn-cs"/>
                        </a:rPr>
                        <a:t>Whalley</a:t>
                      </a:r>
                      <a:r>
                        <a:rPr lang="en-GB" sz="1500" kern="1200" baseline="0" dirty="0" smtClean="0">
                          <a:solidFill>
                            <a:schemeClr val="dk1"/>
                          </a:solidFill>
                          <a:latin typeface="+mn-lt"/>
                          <a:ea typeface="+mn-ea"/>
                          <a:cs typeface="+mn-cs"/>
                        </a:rPr>
                        <a:t> Bridge reservoir</a:t>
                      </a:r>
                      <a:endParaRPr lang="en-GB" sz="1500" kern="1200" dirty="0">
                        <a:solidFill>
                          <a:schemeClr val="dk1"/>
                        </a:solidFill>
                        <a:latin typeface="+mn-lt"/>
                        <a:ea typeface="+mn-ea"/>
                        <a:cs typeface="+mn-cs"/>
                      </a:endParaRPr>
                    </a:p>
                  </a:txBody>
                  <a:tcPr/>
                </a:tc>
              </a:tr>
            </a:tbl>
          </a:graphicData>
        </a:graphic>
      </p:graphicFrame>
    </p:spTree>
    <p:extLst>
      <p:ext uri="{BB962C8B-B14F-4D97-AF65-F5344CB8AC3E}">
        <p14:creationId xmlns:p14="http://schemas.microsoft.com/office/powerpoint/2010/main" val="273420264"/>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emsby in Norfolk, U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946159"/>
            <a:ext cx="4104456" cy="27345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2019 heatwave uk"/>
          <p:cNvPicPr>
            <a:picLocks noChangeAspect="1" noChangeArrowheads="1"/>
          </p:cNvPicPr>
          <p:nvPr/>
        </p:nvPicPr>
        <p:blipFill rotWithShape="1">
          <a:blip r:embed="rId4">
            <a:extLst>
              <a:ext uri="{28A0092B-C50C-407E-A947-70E740481C1C}">
                <a14:useLocalDpi xmlns:a14="http://schemas.microsoft.com/office/drawing/2010/main" val="0"/>
              </a:ext>
            </a:extLst>
          </a:blip>
          <a:srcRect l="9574" t="18430" b="5718"/>
          <a:stretch/>
        </p:blipFill>
        <p:spPr bwMode="auto">
          <a:xfrm>
            <a:off x="4536048" y="1247533"/>
            <a:ext cx="3096344" cy="281750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looded properties are seen as water surrounds the village of Moorland on the Somerset Levels on February 10, 2014 in Somerset, England"/>
          <p:cNvPicPr>
            <a:picLocks noChangeAspect="1" noChangeArrowheads="1"/>
          </p:cNvPicPr>
          <p:nvPr/>
        </p:nvPicPr>
        <p:blipFill rotWithShape="1">
          <a:blip r:embed="rId5">
            <a:extLst>
              <a:ext uri="{28A0092B-C50C-407E-A947-70E740481C1C}">
                <a14:useLocalDpi xmlns:a14="http://schemas.microsoft.com/office/drawing/2010/main" val="0"/>
              </a:ext>
            </a:extLst>
          </a:blip>
          <a:srcRect r="7568"/>
          <a:stretch/>
        </p:blipFill>
        <p:spPr bwMode="auto">
          <a:xfrm>
            <a:off x="251521" y="1336173"/>
            <a:ext cx="4104456" cy="266429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p:cNvPicPr>
            <a:picLocks noChangeAspect="1" noChangeArrowheads="1"/>
          </p:cNvPicPr>
          <p:nvPr/>
        </p:nvPicPr>
        <p:blipFill>
          <a:blip r:embed="rId6" cstate="print"/>
          <a:srcRect l="50401" t="50701"/>
          <a:stretch>
            <a:fillRect/>
          </a:stretch>
        </p:blipFill>
        <p:spPr bwMode="auto">
          <a:xfrm>
            <a:off x="4484787" y="4077072"/>
            <a:ext cx="4635581" cy="2721647"/>
          </a:xfrm>
          <a:prstGeom prst="rect">
            <a:avLst/>
          </a:prstGeom>
          <a:noFill/>
          <a:ln w="9525">
            <a:noFill/>
            <a:miter lim="800000"/>
            <a:headEnd/>
            <a:tailEnd/>
          </a:ln>
        </p:spPr>
      </p:pic>
      <p:pic>
        <p:nvPicPr>
          <p:cNvPr id="4" name="Picture 2" descr="95188809-cb13-4a90-954b-0a0377691254@GBRP265"/>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5885" b="43126"/>
          <a:stretch/>
        </p:blipFill>
        <p:spPr bwMode="auto">
          <a:xfrm>
            <a:off x="2978875" y="3086486"/>
            <a:ext cx="3105345" cy="171049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pic>
        <p:nvPicPr>
          <p:cNvPr id="6" name="Picture 5"/>
          <p:cNvPicPr>
            <a:picLocks noChangeAspect="1"/>
          </p:cNvPicPr>
          <p:nvPr/>
        </p:nvPicPr>
        <p:blipFill rotWithShape="1">
          <a:blip r:embed="rId9" cstate="print">
            <a:extLst>
              <a:ext uri="{28A0092B-C50C-407E-A947-70E740481C1C}">
                <a14:useLocalDpi xmlns:a14="http://schemas.microsoft.com/office/drawing/2010/main" val="0"/>
              </a:ext>
            </a:extLst>
          </a:blip>
          <a:srcRect r="17713"/>
          <a:stretch/>
        </p:blipFill>
        <p:spPr>
          <a:xfrm>
            <a:off x="1619672" y="-27384"/>
            <a:ext cx="7524328" cy="1142328"/>
          </a:xfrm>
          <a:prstGeom prst="rect">
            <a:avLst/>
          </a:prstGeom>
        </p:spPr>
      </p:pic>
      <p:pic>
        <p:nvPicPr>
          <p:cNvPr id="7" name="Picture 2" descr="Image result for beis logo"/>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22048" b="17788"/>
          <a:stretch/>
        </p:blipFill>
        <p:spPr bwMode="auto">
          <a:xfrm>
            <a:off x="1403648" y="188640"/>
            <a:ext cx="1543746" cy="92878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51519" y="3430628"/>
            <a:ext cx="2574539" cy="600164"/>
          </a:xfrm>
          <a:prstGeom prst="rect">
            <a:avLst/>
          </a:prstGeom>
        </p:spPr>
        <p:txBody>
          <a:bodyPr wrap="square">
            <a:spAutoFit/>
          </a:bodyPr>
          <a:lstStyle/>
          <a:p>
            <a:pPr>
              <a:defRPr/>
            </a:pPr>
            <a:r>
              <a:rPr lang="en-GB" sz="1100" dirty="0">
                <a:solidFill>
                  <a:schemeClr val="bg1"/>
                </a:solidFill>
              </a:rPr>
              <a:t>https://www.theguardian.com/uk-news/2014/feb/13/uk-floods-essential-guide</a:t>
            </a:r>
          </a:p>
        </p:txBody>
      </p:sp>
      <p:sp>
        <p:nvSpPr>
          <p:cNvPr id="11" name="Rectangle 10"/>
          <p:cNvSpPr/>
          <p:nvPr/>
        </p:nvSpPr>
        <p:spPr>
          <a:xfrm>
            <a:off x="251521" y="5780507"/>
            <a:ext cx="1728191" cy="900246"/>
          </a:xfrm>
          <a:prstGeom prst="rect">
            <a:avLst/>
          </a:prstGeom>
        </p:spPr>
        <p:txBody>
          <a:bodyPr wrap="square">
            <a:spAutoFit/>
          </a:bodyPr>
          <a:lstStyle/>
          <a:p>
            <a:r>
              <a:rPr lang="en-GB" sz="1050" dirty="0"/>
              <a:t>https://www.newscientist.com/article/2202190-some-uk-coastal-communities-may-have-to-move-because-of-climate-change/</a:t>
            </a:r>
          </a:p>
        </p:txBody>
      </p:sp>
    </p:spTree>
    <p:extLst>
      <p:ext uri="{BB962C8B-B14F-4D97-AF65-F5344CB8AC3E}">
        <p14:creationId xmlns:p14="http://schemas.microsoft.com/office/powerpoint/2010/main" val="603138032"/>
      </p:ext>
    </p:extLst>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080000" y="1800000"/>
            <a:ext cx="7164408" cy="44373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fontAlgn="base">
              <a:spcBef>
                <a:spcPct val="0"/>
              </a:spcBef>
              <a:spcAft>
                <a:spcPct val="0"/>
              </a:spcAft>
              <a:defRPr/>
            </a:pPr>
            <a:r>
              <a:rPr lang="en-GB" sz="3600" dirty="0" smtClean="0">
                <a:latin typeface="+mj-lt"/>
                <a:ea typeface="+mj-ea"/>
                <a:cs typeface="+mj-cs"/>
              </a:rPr>
              <a:t>International and </a:t>
            </a:r>
            <a:r>
              <a:rPr lang="en-GB" sz="3600" dirty="0">
                <a:latin typeface="+mj-lt"/>
                <a:ea typeface="+mj-ea"/>
                <a:cs typeface="+mj-cs"/>
              </a:rPr>
              <a:t>UK </a:t>
            </a:r>
            <a:r>
              <a:rPr lang="en-GB" sz="3600" dirty="0" smtClean="0">
                <a:latin typeface="+mj-lt"/>
                <a:ea typeface="+mj-ea"/>
                <a:cs typeface="+mj-cs"/>
              </a:rPr>
              <a:t>legislation</a:t>
            </a:r>
          </a:p>
          <a:p>
            <a:pPr fontAlgn="base">
              <a:spcBef>
                <a:spcPct val="0"/>
              </a:spcBef>
              <a:spcAft>
                <a:spcPct val="0"/>
              </a:spcAft>
              <a:defRPr/>
            </a:pPr>
            <a:endParaRPr lang="en-GB" sz="2400" dirty="0">
              <a:latin typeface="+mj-lt"/>
              <a:ea typeface="+mj-ea"/>
              <a:cs typeface="+mj-cs"/>
            </a:endParaRPr>
          </a:p>
          <a:p>
            <a:pPr fontAlgn="base">
              <a:spcBef>
                <a:spcPct val="0"/>
              </a:spcBef>
              <a:spcAft>
                <a:spcPct val="0"/>
              </a:spcAft>
              <a:defRPr/>
            </a:pPr>
            <a:r>
              <a:rPr lang="en-GB" sz="2400" b="1" dirty="0">
                <a:latin typeface="+mj-lt"/>
                <a:ea typeface="+mj-ea"/>
                <a:cs typeface="+mj-cs"/>
              </a:rPr>
              <a:t>Paris Climate Change </a:t>
            </a:r>
            <a:r>
              <a:rPr lang="en-GB" sz="2400" b="1" dirty="0" smtClean="0">
                <a:latin typeface="+mj-lt"/>
                <a:ea typeface="+mj-ea"/>
                <a:cs typeface="+mj-cs"/>
              </a:rPr>
              <a:t>Accord</a:t>
            </a:r>
            <a:r>
              <a:rPr lang="en-GB" sz="2400" dirty="0" smtClean="0">
                <a:latin typeface="+mj-lt"/>
                <a:ea typeface="+mj-ea"/>
                <a:cs typeface="+mj-cs"/>
              </a:rPr>
              <a:t/>
            </a:r>
            <a:br>
              <a:rPr lang="en-GB" sz="2400" dirty="0" smtClean="0">
                <a:latin typeface="+mj-lt"/>
                <a:ea typeface="+mj-ea"/>
                <a:cs typeface="+mj-cs"/>
              </a:rPr>
            </a:br>
            <a:r>
              <a:rPr lang="en-GB" sz="2400" dirty="0" smtClean="0">
                <a:latin typeface="+mj-lt"/>
                <a:ea typeface="+mj-ea"/>
                <a:cs typeface="+mj-cs"/>
              </a:rPr>
              <a:t>Agreement to limit </a:t>
            </a:r>
            <a:r>
              <a:rPr lang="en-GB" sz="2400" dirty="0">
                <a:latin typeface="+mj-lt"/>
                <a:ea typeface="+mj-ea"/>
                <a:cs typeface="+mj-cs"/>
              </a:rPr>
              <a:t>global temperatures increases “well below 2°C above pre-industrial levels, ideally 1.5 °C</a:t>
            </a:r>
            <a:r>
              <a:rPr lang="en-GB" sz="2400" dirty="0" smtClean="0">
                <a:latin typeface="+mj-lt"/>
                <a:ea typeface="+mj-ea"/>
                <a:cs typeface="+mj-cs"/>
              </a:rPr>
              <a:t>”</a:t>
            </a:r>
          </a:p>
          <a:p>
            <a:pPr fontAlgn="base">
              <a:spcBef>
                <a:spcPct val="0"/>
              </a:spcBef>
              <a:spcAft>
                <a:spcPct val="0"/>
              </a:spcAft>
              <a:defRPr/>
            </a:pPr>
            <a:endParaRPr lang="en-GB" sz="2400" dirty="0">
              <a:latin typeface="+mj-lt"/>
              <a:ea typeface="+mj-ea"/>
              <a:cs typeface="+mj-cs"/>
            </a:endParaRPr>
          </a:p>
          <a:p>
            <a:pPr fontAlgn="base">
              <a:spcBef>
                <a:spcPct val="0"/>
              </a:spcBef>
              <a:spcAft>
                <a:spcPct val="0"/>
              </a:spcAft>
              <a:defRPr/>
            </a:pPr>
            <a:r>
              <a:rPr lang="en-GB" sz="2400" b="1" dirty="0" smtClean="0">
                <a:latin typeface="+mj-lt"/>
                <a:ea typeface="+mj-ea"/>
                <a:cs typeface="+mj-cs"/>
              </a:rPr>
              <a:t>UK Climate </a:t>
            </a:r>
            <a:r>
              <a:rPr lang="en-GB" sz="2400" b="1" dirty="0">
                <a:latin typeface="+mj-lt"/>
                <a:ea typeface="+mj-ea"/>
                <a:cs typeface="+mj-cs"/>
              </a:rPr>
              <a:t>Change </a:t>
            </a:r>
            <a:r>
              <a:rPr lang="en-GB" sz="2400" b="1" dirty="0" smtClean="0">
                <a:latin typeface="+mj-lt"/>
                <a:ea typeface="+mj-ea"/>
                <a:cs typeface="+mj-cs"/>
              </a:rPr>
              <a:t>Act</a:t>
            </a:r>
          </a:p>
          <a:p>
            <a:pPr fontAlgn="base">
              <a:spcBef>
                <a:spcPct val="0"/>
              </a:spcBef>
              <a:spcAft>
                <a:spcPct val="0"/>
              </a:spcAft>
              <a:defRPr/>
            </a:pPr>
            <a:r>
              <a:rPr lang="en-GB" sz="2400" dirty="0" smtClean="0">
                <a:latin typeface="+mj-lt"/>
                <a:ea typeface="+mj-ea"/>
                <a:cs typeface="+mj-cs"/>
              </a:rPr>
              <a:t>80% </a:t>
            </a:r>
            <a:r>
              <a:rPr lang="en-GB" sz="2400" dirty="0">
                <a:latin typeface="+mj-lt"/>
                <a:ea typeface="+mj-ea"/>
                <a:cs typeface="+mj-cs"/>
              </a:rPr>
              <a:t>reduction in greenhouse gas emissions by </a:t>
            </a:r>
            <a:r>
              <a:rPr lang="en-GB" sz="2400" dirty="0" smtClean="0">
                <a:latin typeface="+mj-lt"/>
                <a:ea typeface="+mj-ea"/>
                <a:cs typeface="+mj-cs"/>
              </a:rPr>
              <a:t>2050, updated summer 2019 to 100% cut by 2050 </a:t>
            </a:r>
            <a:endParaRPr lang="en-GB" sz="2400" dirty="0">
              <a:latin typeface="+mj-lt"/>
              <a:ea typeface="+mj-ea"/>
              <a:cs typeface="+mj-cs"/>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r="15354"/>
          <a:stretch/>
        </p:blipFill>
        <p:spPr>
          <a:xfrm>
            <a:off x="1447018" y="3374"/>
            <a:ext cx="7740000" cy="1142328"/>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738" y="109715"/>
            <a:ext cx="994073" cy="1086628"/>
          </a:xfrm>
          <a:prstGeom prst="rect">
            <a:avLst/>
          </a:prstGeom>
        </p:spPr>
      </p:pic>
      <p:pic>
        <p:nvPicPr>
          <p:cNvPr id="13" name="Picture 2" descr="Image result for beis log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2048" b="17788"/>
          <a:stretch/>
        </p:blipFill>
        <p:spPr bwMode="auto">
          <a:xfrm>
            <a:off x="1419349" y="188639"/>
            <a:ext cx="1543746" cy="928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179860"/>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115616" y="2808107"/>
            <a:ext cx="6562391" cy="367873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752251" y="1589542"/>
            <a:ext cx="7905332" cy="830997"/>
          </a:xfrm>
          <a:prstGeom prst="rect">
            <a:avLst/>
          </a:prstGeom>
          <a:noFill/>
        </p:spPr>
        <p:txBody>
          <a:bodyPr wrap="square" rtlCol="0">
            <a:spAutoFit/>
          </a:bodyPr>
          <a:lstStyle/>
          <a:p>
            <a:pPr marL="0" lvl="1" eaLnBrk="0" hangingPunct="0">
              <a:spcBef>
                <a:spcPct val="20000"/>
              </a:spcBef>
            </a:pPr>
            <a:r>
              <a:rPr lang="en-GB" sz="2400" dirty="0" smtClean="0"/>
              <a:t>Climate Change Act 2008 - </a:t>
            </a:r>
            <a:r>
              <a:rPr lang="en-GB" sz="2400" baseline="0" dirty="0" smtClean="0"/>
              <a:t>commitment to reduce CO</a:t>
            </a:r>
            <a:r>
              <a:rPr lang="en-GB" sz="2400" baseline="-25000" dirty="0" smtClean="0"/>
              <a:t>2</a:t>
            </a:r>
            <a:r>
              <a:rPr lang="en-GB" sz="2400" baseline="0" dirty="0" smtClean="0"/>
              <a:t> emissions by 80% by 2050</a:t>
            </a:r>
            <a:endParaRPr lang="en-GB" sz="2400" dirty="0"/>
          </a:p>
        </p:txBody>
      </p:sp>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r="16926"/>
          <a:stretch/>
        </p:blipFill>
        <p:spPr>
          <a:xfrm>
            <a:off x="1547664" y="0"/>
            <a:ext cx="7596336" cy="1142328"/>
          </a:xfrm>
          <a:prstGeom prst="rect">
            <a:avLst/>
          </a:prstGeom>
        </p:spPr>
      </p:pic>
      <p:pic>
        <p:nvPicPr>
          <p:cNvPr id="13" name="Picture 2" descr="Image result for beis log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2048" b="17788"/>
          <a:stretch/>
        </p:blipFill>
        <p:spPr bwMode="auto">
          <a:xfrm>
            <a:off x="1403648" y="188640"/>
            <a:ext cx="1543746" cy="92878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spTree>
    <p:extLst>
      <p:ext uri="{BB962C8B-B14F-4D97-AF65-F5344CB8AC3E}">
        <p14:creationId xmlns:p14="http://schemas.microsoft.com/office/powerpoint/2010/main" val="2023116839"/>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7459" y="1648904"/>
            <a:ext cx="6456752" cy="38004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867988" y="5661248"/>
            <a:ext cx="7449480" cy="843308"/>
          </a:xfrm>
          <a:prstGeom prst="rect">
            <a:avLst/>
          </a:prstGeom>
          <a:noFill/>
        </p:spPr>
        <p:txBody>
          <a:bodyPr wrap="square" rtlCol="0">
            <a:spAutoFit/>
          </a:bodyPr>
          <a:lstStyle/>
          <a:p>
            <a:pPr marL="0" lvl="1" eaLnBrk="0" hangingPunct="0">
              <a:spcBef>
                <a:spcPct val="20000"/>
              </a:spcBef>
            </a:pPr>
            <a:r>
              <a:rPr lang="en-US" sz="1600" i="1" dirty="0" smtClean="0"/>
              <a:t>“The </a:t>
            </a:r>
            <a:r>
              <a:rPr lang="en-US" sz="1600" i="1" dirty="0"/>
              <a:t>UK is</a:t>
            </a:r>
            <a:r>
              <a:rPr lang="en-US" sz="1600" b="1" i="1" dirty="0"/>
              <a:t> not </a:t>
            </a:r>
            <a:r>
              <a:rPr lang="en-US" sz="1600" i="1" dirty="0"/>
              <a:t>on course to meet </a:t>
            </a:r>
            <a:r>
              <a:rPr lang="en-US" sz="1600" b="1" i="1" dirty="0"/>
              <a:t>the legally binding </a:t>
            </a:r>
            <a:r>
              <a:rPr lang="en-US" sz="1600" i="1" dirty="0"/>
              <a:t>fourth and fifth carbon budgets</a:t>
            </a:r>
            <a:r>
              <a:rPr lang="en-US" sz="1600" b="1" i="1" dirty="0" smtClean="0"/>
              <a:t>.</a:t>
            </a:r>
            <a:r>
              <a:rPr lang="en-US" sz="1600" i="1" dirty="0" smtClean="0"/>
              <a:t>” </a:t>
            </a:r>
            <a:r>
              <a:rPr lang="en-GB" sz="1600" dirty="0"/>
              <a:t>Committee on climate change - 2018 Progress Report to Parliament </a:t>
            </a:r>
            <a:endParaRPr lang="en-GB" sz="1600" dirty="0" smtClean="0"/>
          </a:p>
          <a:p>
            <a:pPr marL="0" lvl="1" eaLnBrk="0" hangingPunct="0">
              <a:spcBef>
                <a:spcPct val="20000"/>
              </a:spcBef>
            </a:pPr>
            <a:r>
              <a:rPr lang="en-GB" sz="1400" dirty="0" smtClean="0">
                <a:hlinkClick r:id="rId4"/>
              </a:rPr>
              <a:t>www.theccc.org.uk/wp-content/uploads/2018/06/CCC-2018-Progress-Report-to-Parliament.pdf</a:t>
            </a:r>
            <a:endParaRPr lang="en-GB" sz="1400" dirty="0"/>
          </a:p>
        </p:txBody>
      </p:sp>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r="16926"/>
          <a:stretch/>
        </p:blipFill>
        <p:spPr>
          <a:xfrm>
            <a:off x="1547664" y="45529"/>
            <a:ext cx="7596336" cy="1155847"/>
          </a:xfrm>
          <a:prstGeom prst="rect">
            <a:avLst/>
          </a:prstGeom>
        </p:spPr>
      </p:pic>
      <p:pic>
        <p:nvPicPr>
          <p:cNvPr id="5" name="Picture 2" descr="Image result for beis logo"/>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2048" b="17788"/>
          <a:stretch/>
        </p:blipFill>
        <p:spPr bwMode="auto">
          <a:xfrm>
            <a:off x="1403648" y="247022"/>
            <a:ext cx="1543746" cy="9287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4336" y="162161"/>
            <a:ext cx="927304" cy="1013642"/>
          </a:xfrm>
          <a:prstGeom prst="rect">
            <a:avLst/>
          </a:prstGeom>
          <a:noFill/>
          <a:ln>
            <a:noFill/>
          </a:ln>
        </p:spPr>
      </p:pic>
    </p:spTree>
    <p:extLst>
      <p:ext uri="{BB962C8B-B14F-4D97-AF65-F5344CB8AC3E}">
        <p14:creationId xmlns:p14="http://schemas.microsoft.com/office/powerpoint/2010/main" val="3960395044"/>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6246" y="2708920"/>
            <a:ext cx="3643892" cy="3555776"/>
          </a:xfrm>
          <a:prstGeom prst="rect">
            <a:avLst/>
          </a:prstGeom>
        </p:spPr>
      </p:pic>
      <p:sp>
        <p:nvSpPr>
          <p:cNvPr id="2" name="Title 1"/>
          <p:cNvSpPr>
            <a:spLocks noGrp="1"/>
          </p:cNvSpPr>
          <p:nvPr>
            <p:ph type="title"/>
          </p:nvPr>
        </p:nvSpPr>
        <p:spPr>
          <a:xfrm>
            <a:off x="1080000" y="1800000"/>
            <a:ext cx="7884488" cy="648072"/>
          </a:xfrm>
        </p:spPr>
        <p:txBody>
          <a:bodyPr lIns="0" tIns="0" rIns="0" bIns="0" anchor="t" anchorCtr="0">
            <a:noAutofit/>
          </a:bodyPr>
          <a:lstStyle/>
          <a:p>
            <a:pPr algn="l" fontAlgn="base">
              <a:spcAft>
                <a:spcPct val="0"/>
              </a:spcAft>
              <a:defRPr/>
            </a:pPr>
            <a:r>
              <a:rPr lang="en-US" sz="3200" dirty="0"/>
              <a:t>IPPC </a:t>
            </a:r>
            <a:r>
              <a:rPr lang="en-GB" sz="3200" dirty="0"/>
              <a:t>report 2018 - Global </a:t>
            </a:r>
            <a:r>
              <a:rPr lang="en-GB" sz="3200" dirty="0" smtClean="0"/>
              <a:t>warming </a:t>
            </a:r>
            <a:r>
              <a:rPr lang="en-GB" sz="3200" dirty="0"/>
              <a:t>of </a:t>
            </a:r>
            <a:r>
              <a:rPr lang="en-GB" sz="3200" dirty="0" smtClean="0"/>
              <a:t>1.5°C</a:t>
            </a:r>
            <a:r>
              <a:rPr lang="en-GB" sz="3600" b="1" dirty="0"/>
              <a:t/>
            </a:r>
            <a:br>
              <a:rPr lang="en-GB" sz="3600" b="1" dirty="0"/>
            </a:br>
            <a:endParaRPr lang="en-GB" sz="3600" dirty="0"/>
          </a:p>
        </p:txBody>
      </p:sp>
      <p:sp>
        <p:nvSpPr>
          <p:cNvPr id="3" name="Content Placeholder 2"/>
          <p:cNvSpPr>
            <a:spLocks noGrp="1"/>
          </p:cNvSpPr>
          <p:nvPr>
            <p:ph idx="1"/>
          </p:nvPr>
        </p:nvSpPr>
        <p:spPr>
          <a:xfrm>
            <a:off x="1064271" y="2708920"/>
            <a:ext cx="3363713" cy="3312368"/>
          </a:xfrm>
        </p:spPr>
        <p:txBody>
          <a:bodyPr lIns="0" tIns="0" rIns="0" bIns="0">
            <a:normAutofit/>
          </a:bodyPr>
          <a:lstStyle/>
          <a:p>
            <a:pPr marL="0" indent="0">
              <a:buNone/>
            </a:pPr>
            <a:r>
              <a:rPr lang="en-GB" sz="2000" b="1" dirty="0" smtClean="0"/>
              <a:t>T</a:t>
            </a:r>
            <a:r>
              <a:rPr lang="en-US" sz="2000" b="1" dirty="0" smtClean="0"/>
              <a:t>here </a:t>
            </a:r>
            <a:r>
              <a:rPr lang="en-US" sz="2000" b="1" dirty="0"/>
              <a:t>are only 12 years to keep global warming below </a:t>
            </a:r>
            <a:r>
              <a:rPr lang="en-US" sz="2000" b="1" dirty="0" smtClean="0"/>
              <a:t>1.5°C.</a:t>
            </a:r>
          </a:p>
          <a:p>
            <a:pPr marL="0" indent="0">
              <a:buNone/>
            </a:pPr>
            <a:endParaRPr lang="en-US" sz="2000" dirty="0" smtClean="0"/>
          </a:p>
          <a:p>
            <a:pPr marL="0" indent="0">
              <a:buNone/>
            </a:pPr>
            <a:r>
              <a:rPr lang="en-US" sz="2000" dirty="0" smtClean="0"/>
              <a:t>Beyond this the </a:t>
            </a:r>
            <a:r>
              <a:rPr lang="en-US" sz="2000" dirty="0"/>
              <a:t>risks of drought, floods, extreme heat and poverty for hundreds of millions of people will significantly </a:t>
            </a:r>
            <a:r>
              <a:rPr lang="en-US" sz="2000" dirty="0" smtClean="0"/>
              <a:t>worsen</a:t>
            </a:r>
            <a:r>
              <a:rPr lang="en-US" sz="2000" dirty="0"/>
              <a:t>.</a:t>
            </a:r>
            <a:endParaRPr lang="en-US" sz="2000" dirty="0" smtClean="0"/>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r="17713"/>
          <a:stretch/>
        </p:blipFill>
        <p:spPr>
          <a:xfrm>
            <a:off x="1619672" y="-27384"/>
            <a:ext cx="7524328" cy="1142328"/>
          </a:xfrm>
          <a:prstGeom prst="rect">
            <a:avLst/>
          </a:prstGeom>
        </p:spPr>
      </p:pic>
      <p:pic>
        <p:nvPicPr>
          <p:cNvPr id="12" name="Picture 2" descr="Image result for beis logo"/>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2048" b="17788"/>
          <a:stretch/>
        </p:blipFill>
        <p:spPr bwMode="auto">
          <a:xfrm>
            <a:off x="1403648" y="188640"/>
            <a:ext cx="1543746" cy="9287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67988" y="6309320"/>
            <a:ext cx="7408024" cy="276999"/>
          </a:xfrm>
          <a:prstGeom prst="rect">
            <a:avLst/>
          </a:prstGeom>
          <a:noFill/>
        </p:spPr>
        <p:txBody>
          <a:bodyPr wrap="square" rtlCol="0">
            <a:spAutoFit/>
          </a:bodyPr>
          <a:lstStyle/>
          <a:p>
            <a:r>
              <a:rPr lang="en-US" sz="1200" u="sng" dirty="0">
                <a:hlinkClick r:id="rId7"/>
              </a:rPr>
              <a:t>www.ipcc.ch/site/assets/uploads/sites/2/2018/07/SR15_SPM_High_Res.pdf</a:t>
            </a:r>
            <a:endParaRPr lang="en-GB" sz="1200" dirty="0"/>
          </a:p>
        </p:txBody>
      </p:sp>
    </p:spTree>
    <p:extLst>
      <p:ext uri="{BB962C8B-B14F-4D97-AF65-F5344CB8AC3E}">
        <p14:creationId xmlns:p14="http://schemas.microsoft.com/office/powerpoint/2010/main" val="3088533051"/>
      </p:ext>
    </p:extLst>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63688" y="2708920"/>
            <a:ext cx="5688632" cy="4021907"/>
          </a:xfrm>
        </p:spPr>
        <p:txBody>
          <a:bodyPr>
            <a:normAutofit/>
          </a:bodyPr>
          <a:lstStyle/>
          <a:p>
            <a:pPr marL="0" indent="0" algn="ctr">
              <a:buNone/>
            </a:pPr>
            <a:r>
              <a:rPr lang="en-GB" sz="2800" i="1" dirty="0"/>
              <a:t>“The challenge of avoiding catastrophic climate breakdown requires rapid, far-reaching </a:t>
            </a:r>
            <a:r>
              <a:rPr lang="en-GB" sz="2800" i="1" dirty="0" smtClean="0"/>
              <a:t/>
            </a:r>
            <a:br>
              <a:rPr lang="en-GB" sz="2800" i="1" dirty="0" smtClean="0"/>
            </a:br>
            <a:r>
              <a:rPr lang="en-GB" sz="2800" i="1" dirty="0" smtClean="0"/>
              <a:t>and </a:t>
            </a:r>
            <a:r>
              <a:rPr lang="en-GB" sz="2800" i="1" dirty="0"/>
              <a:t>unprecedented changes in </a:t>
            </a:r>
            <a:r>
              <a:rPr lang="en-GB" sz="2800" i="1" dirty="0" smtClean="0"/>
              <a:t/>
            </a:r>
            <a:br>
              <a:rPr lang="en-GB" sz="2800" i="1" dirty="0" smtClean="0"/>
            </a:br>
            <a:r>
              <a:rPr lang="en-GB" sz="2800" i="1" dirty="0" smtClean="0"/>
              <a:t>all </a:t>
            </a:r>
            <a:r>
              <a:rPr lang="en-GB" sz="2800" i="1" dirty="0"/>
              <a:t>aspects of society” </a:t>
            </a:r>
            <a:endParaRPr lang="en-GB" sz="2800" dirty="0"/>
          </a:p>
        </p:txBody>
      </p:sp>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r="15884"/>
          <a:stretch/>
        </p:blipFill>
        <p:spPr>
          <a:xfrm>
            <a:off x="1452488" y="-27384"/>
            <a:ext cx="7691512" cy="1142328"/>
          </a:xfrm>
          <a:prstGeom prst="rect">
            <a:avLst/>
          </a:prstGeom>
        </p:spPr>
      </p:pic>
      <p:pic>
        <p:nvPicPr>
          <p:cNvPr id="11" name="Picture 2" descr="Image result for beis 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2048" b="17788"/>
          <a:stretch/>
        </p:blipFill>
        <p:spPr bwMode="auto">
          <a:xfrm>
            <a:off x="1403648" y="188640"/>
            <a:ext cx="1543746" cy="92878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sp>
        <p:nvSpPr>
          <p:cNvPr id="13" name="Title 1"/>
          <p:cNvSpPr>
            <a:spLocks noGrp="1"/>
          </p:cNvSpPr>
          <p:nvPr>
            <p:ph type="title"/>
          </p:nvPr>
        </p:nvSpPr>
        <p:spPr>
          <a:xfrm>
            <a:off x="1080000" y="1800000"/>
            <a:ext cx="7884488" cy="648072"/>
          </a:xfrm>
        </p:spPr>
        <p:txBody>
          <a:bodyPr lIns="0" tIns="0" rIns="0" bIns="0" anchor="t" anchorCtr="0">
            <a:noAutofit/>
          </a:bodyPr>
          <a:lstStyle/>
          <a:p>
            <a:pPr algn="l" fontAlgn="base">
              <a:spcAft>
                <a:spcPct val="0"/>
              </a:spcAft>
              <a:defRPr/>
            </a:pPr>
            <a:r>
              <a:rPr lang="en-US" sz="3200" dirty="0"/>
              <a:t>IPPC </a:t>
            </a:r>
            <a:r>
              <a:rPr lang="en-GB" sz="3200" dirty="0"/>
              <a:t>report 2018 - Global </a:t>
            </a:r>
            <a:r>
              <a:rPr lang="en-GB" sz="3200" dirty="0" smtClean="0"/>
              <a:t>warming </a:t>
            </a:r>
            <a:r>
              <a:rPr lang="en-GB" sz="3200" dirty="0"/>
              <a:t>of </a:t>
            </a:r>
            <a:r>
              <a:rPr lang="en-GB" sz="3200" dirty="0" smtClean="0"/>
              <a:t>1.5°C</a:t>
            </a:r>
            <a:r>
              <a:rPr lang="en-GB" sz="3600" b="1" dirty="0"/>
              <a:t/>
            </a:r>
            <a:br>
              <a:rPr lang="en-GB" sz="3600" b="1" dirty="0"/>
            </a:br>
            <a:endParaRPr lang="en-GB" sz="3600" dirty="0"/>
          </a:p>
        </p:txBody>
      </p:sp>
    </p:spTree>
    <p:extLst>
      <p:ext uri="{BB962C8B-B14F-4D97-AF65-F5344CB8AC3E}">
        <p14:creationId xmlns:p14="http://schemas.microsoft.com/office/powerpoint/2010/main" val="1716938017"/>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elated imag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3602022"/>
            <a:ext cx="4500103" cy="329444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mage result for uk town"/>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497061" y="3602022"/>
            <a:ext cx="4723016" cy="329444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average uk village"/>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0" y="0"/>
            <a:ext cx="4515113" cy="360202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normal countryside uk"/>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4515112" y="-1"/>
            <a:ext cx="4628887" cy="360202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425011" y="3001857"/>
            <a:ext cx="2144113" cy="646331"/>
          </a:xfrm>
          <a:prstGeom prst="rect">
            <a:avLst/>
          </a:prstGeom>
          <a:solidFill>
            <a:schemeClr val="tx1"/>
          </a:solidFill>
        </p:spPr>
        <p:txBody>
          <a:bodyPr wrap="none" lIns="91440" tIns="45720" rIns="91440" bIns="45720">
            <a:spAutoFit/>
          </a:bodyPr>
          <a:lstStyle/>
          <a:p>
            <a:pPr algn="ctr"/>
            <a:r>
              <a:rPr lang="en-GB" sz="3600" b="1" cap="none" spc="0" dirty="0" smtClean="0">
                <a:ln w="12700">
                  <a:solidFill>
                    <a:schemeClr val="tx2">
                      <a:satMod val="155000"/>
                    </a:schemeClr>
                  </a:solidFill>
                  <a:prstDash val="solid"/>
                </a:ln>
                <a:solidFill>
                  <a:schemeClr val="bg2">
                    <a:tint val="85000"/>
                    <a:satMod val="155000"/>
                  </a:schemeClr>
                </a:solidFill>
              </a:rPr>
              <a:t>Workshop</a:t>
            </a:r>
            <a:endParaRPr lang="en-GB" sz="3600" b="1" cap="none" spc="0" dirty="0">
              <a:ln w="12700">
                <a:solidFill>
                  <a:schemeClr val="tx2">
                    <a:satMod val="155000"/>
                  </a:schemeClr>
                </a:solidFill>
                <a:prstDash val="solid"/>
              </a:ln>
              <a:solidFill>
                <a:schemeClr val="bg2">
                  <a:tint val="85000"/>
                  <a:satMod val="155000"/>
                </a:schemeClr>
              </a:solidFill>
            </a:endParaRPr>
          </a:p>
        </p:txBody>
      </p:sp>
    </p:spTree>
    <p:extLst>
      <p:ext uri="{BB962C8B-B14F-4D97-AF65-F5344CB8AC3E}">
        <p14:creationId xmlns:p14="http://schemas.microsoft.com/office/powerpoint/2010/main" val="293507547"/>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31540" y="2279487"/>
            <a:ext cx="8280920" cy="1261884"/>
          </a:xfrm>
          <a:prstGeom prst="rect">
            <a:avLst/>
          </a:prstGeom>
        </p:spPr>
        <p:txBody>
          <a:bodyPr wrap="square">
            <a:spAutoFit/>
          </a:bodyPr>
          <a:lstStyle/>
          <a:p>
            <a:pPr>
              <a:buFontTx/>
              <a:buNone/>
            </a:pPr>
            <a:endParaRPr lang="en-GB" b="1" dirty="0"/>
          </a:p>
          <a:p>
            <a:pPr algn="ctr">
              <a:buFontTx/>
              <a:buNone/>
            </a:pPr>
            <a:r>
              <a:rPr lang="en-GB" sz="4000" i="1" dirty="0" smtClean="0">
                <a:latin typeface="+mj-lt"/>
                <a:ea typeface="+mj-ea"/>
                <a:cs typeface="+mj-cs"/>
              </a:rPr>
              <a:t>[Insert map of community]</a:t>
            </a:r>
            <a:endParaRPr lang="en-GB" sz="4000" i="1" dirty="0">
              <a:latin typeface="+mj-lt"/>
              <a:ea typeface="+mj-ea"/>
              <a:cs typeface="+mj-cs"/>
            </a:endParaRPr>
          </a:p>
          <a:p>
            <a:pPr>
              <a:buFontTx/>
              <a:buChar char="-"/>
            </a:pPr>
            <a:endParaRPr lang="en-GB" dirty="0"/>
          </a:p>
        </p:txBody>
      </p:sp>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r="15354"/>
          <a:stretch/>
        </p:blipFill>
        <p:spPr>
          <a:xfrm>
            <a:off x="1447018" y="3374"/>
            <a:ext cx="7740000" cy="1142328"/>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738" y="109715"/>
            <a:ext cx="994073" cy="1086628"/>
          </a:xfrm>
          <a:prstGeom prst="rect">
            <a:avLst/>
          </a:prstGeom>
        </p:spPr>
      </p:pic>
      <p:pic>
        <p:nvPicPr>
          <p:cNvPr id="12" name="Picture 2" descr="Image result for beis log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2048" b="17788"/>
          <a:stretch/>
        </p:blipFill>
        <p:spPr bwMode="auto">
          <a:xfrm>
            <a:off x="1419349" y="188639"/>
            <a:ext cx="1543746" cy="928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367627"/>
      </p:ext>
    </p:ext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71600" y="1556791"/>
            <a:ext cx="7579984" cy="5112569"/>
          </a:xfrm>
        </p:spPr>
        <p:txBody>
          <a:bodyPr lIns="0" tIns="0" rIns="0" bIns="0">
            <a:noAutofit/>
          </a:bodyPr>
          <a:lstStyle/>
          <a:p>
            <a:pPr marL="0" indent="0">
              <a:buNone/>
            </a:pPr>
            <a:r>
              <a:rPr lang="en-GB" b="1" dirty="0" smtClean="0"/>
              <a:t>Workshop task</a:t>
            </a:r>
          </a:p>
          <a:p>
            <a:pPr marL="0" indent="0">
              <a:spcBef>
                <a:spcPts val="1800"/>
              </a:spcBef>
              <a:buNone/>
            </a:pPr>
            <a:r>
              <a:rPr lang="en-GB" sz="2400" dirty="0" smtClean="0"/>
              <a:t>“</a:t>
            </a:r>
            <a:r>
              <a:rPr lang="en-GB" sz="2400" dirty="0"/>
              <a:t>Imagine its 2050. We have cut carbon emissions to nothing and have a </a:t>
            </a:r>
            <a:r>
              <a:rPr lang="en-GB" sz="2400" dirty="0" smtClean="0"/>
              <a:t>safe stable </a:t>
            </a:r>
            <a:r>
              <a:rPr lang="en-GB" sz="2400" dirty="0"/>
              <a:t>climate. What have we done to achieve this</a:t>
            </a:r>
            <a:r>
              <a:rPr lang="en-GB" sz="2400" dirty="0" smtClean="0"/>
              <a:t>?”</a:t>
            </a:r>
            <a:endParaRPr lang="en-GB" sz="2400" dirty="0"/>
          </a:p>
          <a:p>
            <a:pPr marL="0" indent="0">
              <a:spcBef>
                <a:spcPts val="1800"/>
              </a:spcBef>
              <a:buNone/>
            </a:pPr>
            <a:r>
              <a:rPr lang="en-GB" sz="1800" dirty="0"/>
              <a:t>How have we adapted our </a:t>
            </a:r>
            <a:r>
              <a:rPr lang="en-GB" sz="1800" dirty="0" smtClean="0"/>
              <a:t>town/suburb/village </a:t>
            </a:r>
            <a:r>
              <a:rPr lang="en-GB" sz="1800" dirty="0"/>
              <a:t>to reduce carbon emissions and how have we adapted to the impacts of climate change?   What actions have we carried out and what policies do we have in place. Think about your </a:t>
            </a:r>
            <a:r>
              <a:rPr lang="en-GB" sz="1800" dirty="0" smtClean="0"/>
              <a:t>town/village </a:t>
            </a:r>
            <a:r>
              <a:rPr lang="en-GB" sz="1800" dirty="0"/>
              <a:t>and how and where you live now: </a:t>
            </a:r>
          </a:p>
          <a:p>
            <a:pPr lvl="0">
              <a:spcBef>
                <a:spcPts val="600"/>
              </a:spcBef>
            </a:pPr>
            <a:r>
              <a:rPr lang="en-GB" sz="1800" dirty="0"/>
              <a:t>How we generate electricity and heating</a:t>
            </a:r>
          </a:p>
          <a:p>
            <a:pPr lvl="0">
              <a:spcBef>
                <a:spcPts val="0"/>
              </a:spcBef>
            </a:pPr>
            <a:r>
              <a:rPr lang="en-GB" sz="1800" dirty="0"/>
              <a:t>How we travel (and how much we travel)</a:t>
            </a:r>
          </a:p>
          <a:p>
            <a:pPr lvl="0">
              <a:spcBef>
                <a:spcPts val="0"/>
              </a:spcBef>
            </a:pPr>
            <a:r>
              <a:rPr lang="en-GB" sz="1800" dirty="0"/>
              <a:t>The buildings we live </a:t>
            </a:r>
            <a:r>
              <a:rPr lang="en-GB" sz="1800" dirty="0" smtClean="0"/>
              <a:t>and </a:t>
            </a:r>
            <a:r>
              <a:rPr lang="en-GB" sz="1800" dirty="0"/>
              <a:t>work in</a:t>
            </a:r>
          </a:p>
          <a:p>
            <a:pPr lvl="0">
              <a:spcBef>
                <a:spcPts val="0"/>
              </a:spcBef>
            </a:pPr>
            <a:r>
              <a:rPr lang="en-GB" sz="1800" dirty="0"/>
              <a:t>Where we put housing, offices, shops and services</a:t>
            </a:r>
          </a:p>
          <a:p>
            <a:pPr lvl="0">
              <a:spcBef>
                <a:spcPts val="0"/>
              </a:spcBef>
            </a:pPr>
            <a:r>
              <a:rPr lang="en-GB" sz="1800" dirty="0"/>
              <a:t>How we protect biodiversity</a:t>
            </a:r>
          </a:p>
          <a:p>
            <a:pPr>
              <a:spcBef>
                <a:spcPts val="0"/>
              </a:spcBef>
            </a:pPr>
            <a:r>
              <a:rPr lang="en-GB" sz="1800" dirty="0"/>
              <a:t>How we’ve adapted to extreme </a:t>
            </a:r>
            <a:r>
              <a:rPr lang="en-GB" sz="1800" dirty="0" smtClean="0"/>
              <a:t>weather”</a:t>
            </a:r>
            <a:endParaRPr lang="en-GB" sz="1800"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16926"/>
          <a:stretch/>
        </p:blipFill>
        <p:spPr>
          <a:xfrm>
            <a:off x="1547664" y="0"/>
            <a:ext cx="7596336" cy="1142328"/>
          </a:xfrm>
          <a:prstGeom prst="rect">
            <a:avLst/>
          </a:prstGeom>
        </p:spPr>
      </p:pic>
      <p:pic>
        <p:nvPicPr>
          <p:cNvPr id="5" name="Picture 2" descr="Image result for beis 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2048" b="17788"/>
          <a:stretch/>
        </p:blipFill>
        <p:spPr bwMode="auto">
          <a:xfrm>
            <a:off x="1403648" y="188640"/>
            <a:ext cx="1543746" cy="9287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spTree>
    <p:extLst>
      <p:ext uri="{BB962C8B-B14F-4D97-AF65-F5344CB8AC3E}">
        <p14:creationId xmlns:p14="http://schemas.microsoft.com/office/powerpoint/2010/main" val="2725121704"/>
      </p:ext>
    </p:ext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16926"/>
          <a:stretch/>
        </p:blipFill>
        <p:spPr>
          <a:xfrm>
            <a:off x="1547664" y="0"/>
            <a:ext cx="7596336" cy="1155847"/>
          </a:xfrm>
          <a:prstGeom prst="rect">
            <a:avLst/>
          </a:prstGeom>
        </p:spPr>
      </p:pic>
      <p:sp>
        <p:nvSpPr>
          <p:cNvPr id="7" name="Content Placeholder 4"/>
          <p:cNvSpPr txBox="1">
            <a:spLocks/>
          </p:cNvSpPr>
          <p:nvPr/>
        </p:nvSpPr>
        <p:spPr>
          <a:xfrm>
            <a:off x="428657" y="1761058"/>
            <a:ext cx="8715343" cy="5572140"/>
          </a:xfrm>
          <a:prstGeom prst="rect">
            <a:avLst/>
          </a:prstGeom>
        </p:spPr>
        <p:txBody>
          <a:bodyPr vert="horz" lIns="91440" tIns="45720" rIns="91440" bIns="45720" rtlCol="0">
            <a:noAutofit/>
          </a:bodyPr>
          <a:lstStyle/>
          <a:p>
            <a:pPr marL="361950" marR="0" lvl="0" indent="-361950" algn="l" defTabSz="914400" rtl="0" eaLnBrk="1" fontAlgn="auto" latinLnBrk="0" hangingPunct="1">
              <a:lnSpc>
                <a:spcPct val="100000"/>
              </a:lnSpc>
              <a:spcBef>
                <a:spcPct val="20000"/>
              </a:spcBef>
              <a:spcAft>
                <a:spcPts val="0"/>
              </a:spcAft>
              <a:buClrTx/>
              <a:buSzTx/>
              <a:tabLst/>
              <a:defRPr/>
            </a:pPr>
            <a:endParaRPr kumimoji="0" lang="en-GB" sz="2400" i="0" u="none" strike="noStrike" kern="1200" cap="none" spc="0" normalizeH="0" baseline="0" noProof="0" dirty="0">
              <a:ln>
                <a:noFill/>
              </a:ln>
              <a:solidFill>
                <a:schemeClr val="tx1"/>
              </a:solidFill>
              <a:effectLst/>
              <a:uLnTx/>
              <a:uFillTx/>
              <a:latin typeface="Calibri" pitchFamily="34" charset="0"/>
              <a:ea typeface="+mn-ea"/>
              <a:cs typeface="+mn-cs"/>
            </a:endParaRPr>
          </a:p>
        </p:txBody>
      </p:sp>
      <p:sp>
        <p:nvSpPr>
          <p:cNvPr id="9" name="Content Placeholder 4"/>
          <p:cNvSpPr txBox="1">
            <a:spLocks/>
          </p:cNvSpPr>
          <p:nvPr/>
        </p:nvSpPr>
        <p:spPr>
          <a:xfrm>
            <a:off x="1080001" y="1800000"/>
            <a:ext cx="7596456" cy="4543827"/>
          </a:xfrm>
          <a:prstGeom prst="rect">
            <a:avLst/>
          </a:prstGeom>
        </p:spPr>
        <p:txBody>
          <a:bodyPr vert="horz" lIns="0" tIns="0" rIns="0" bIns="0" rtlCol="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GB" sz="3600" dirty="0" smtClean="0">
                <a:latin typeface="Corbel" pitchFamily="34" charset="0"/>
              </a:rPr>
              <a:t>Purpose of this workshop is to:</a:t>
            </a:r>
            <a:endParaRPr lang="en-GB" sz="3600" dirty="0">
              <a:latin typeface="Corbel" pitchFamily="34" charset="0"/>
            </a:endParaRPr>
          </a:p>
          <a:p>
            <a:pPr marL="342900" lvl="0" indent="-342900">
              <a:spcBef>
                <a:spcPct val="20000"/>
              </a:spcBef>
              <a:buClr>
                <a:srgbClr val="D63908"/>
              </a:buClr>
              <a:buSzPct val="125000"/>
              <a:buFont typeface="Arial" pitchFamily="34" charset="0"/>
              <a:buChar char="•"/>
              <a:defRPr/>
            </a:pPr>
            <a:endParaRPr lang="en-GB" sz="2400" dirty="0" smtClean="0">
              <a:latin typeface="Calibri" pitchFamily="34" charset="0"/>
            </a:endParaRPr>
          </a:p>
          <a:p>
            <a:pPr marL="342900" indent="-342900">
              <a:spcBef>
                <a:spcPct val="20000"/>
              </a:spcBef>
              <a:buClr>
                <a:srgbClr val="D63908"/>
              </a:buClr>
              <a:buSzPct val="125000"/>
              <a:buFont typeface="Arial" pitchFamily="34" charset="0"/>
              <a:buChar char="•"/>
              <a:defRPr/>
            </a:pPr>
            <a:r>
              <a:rPr lang="en-GB" sz="2400" dirty="0">
                <a:latin typeface="Calibri" pitchFamily="34" charset="0"/>
              </a:rPr>
              <a:t>Understand the full significance of climate change and scale of changes we need to take as a </a:t>
            </a:r>
            <a:r>
              <a:rPr lang="en-GB" sz="2400" dirty="0" smtClean="0">
                <a:latin typeface="Calibri" pitchFamily="34" charset="0"/>
              </a:rPr>
              <a:t>society.</a:t>
            </a:r>
            <a:endParaRPr lang="en-GB" sz="2400" dirty="0">
              <a:latin typeface="Calibri" pitchFamily="34" charset="0"/>
            </a:endParaRPr>
          </a:p>
          <a:p>
            <a:pPr marL="342900" lvl="0" indent="-342900">
              <a:spcBef>
                <a:spcPct val="20000"/>
              </a:spcBef>
              <a:buClr>
                <a:srgbClr val="D63908"/>
              </a:buClr>
              <a:buSzPct val="125000"/>
              <a:buFont typeface="Arial" pitchFamily="34" charset="0"/>
              <a:buChar char="•"/>
              <a:defRPr/>
            </a:pPr>
            <a:endParaRPr lang="en-GB" sz="2400" dirty="0" smtClean="0">
              <a:latin typeface="Calibri" pitchFamily="34" charset="0"/>
            </a:endParaRPr>
          </a:p>
          <a:p>
            <a:pPr marL="342900" lvl="0" indent="-342900">
              <a:spcBef>
                <a:spcPct val="20000"/>
              </a:spcBef>
              <a:buClr>
                <a:srgbClr val="D63908"/>
              </a:buClr>
              <a:buSzPct val="125000"/>
              <a:buFont typeface="Arial" pitchFamily="34" charset="0"/>
              <a:buChar char="•"/>
              <a:defRPr/>
            </a:pPr>
            <a:r>
              <a:rPr lang="en-GB" sz="2400" dirty="0">
                <a:latin typeface="Calibri" pitchFamily="34" charset="0"/>
              </a:rPr>
              <a:t>Consider how these relate to your community and how your neighbourhood plan might </a:t>
            </a:r>
            <a:r>
              <a:rPr lang="en-GB" sz="2400" dirty="0" smtClean="0">
                <a:latin typeface="Calibri" pitchFamily="34" charset="0"/>
              </a:rPr>
              <a:t>contribute. </a:t>
            </a:r>
          </a:p>
          <a:p>
            <a:pPr marL="342900" lvl="0" indent="-342900">
              <a:spcBef>
                <a:spcPct val="20000"/>
              </a:spcBef>
              <a:buClr>
                <a:srgbClr val="D63908"/>
              </a:buClr>
              <a:buSzPct val="125000"/>
              <a:buFont typeface="Arial" pitchFamily="34" charset="0"/>
              <a:buChar char="•"/>
              <a:defRPr/>
            </a:pPr>
            <a:endParaRPr lang="en-GB" sz="2400" dirty="0">
              <a:latin typeface="Calibri" pitchFamily="34" charset="0"/>
            </a:endParaRPr>
          </a:p>
          <a:p>
            <a:pPr marL="342900" lvl="0" indent="-342900">
              <a:spcBef>
                <a:spcPct val="20000"/>
              </a:spcBef>
              <a:buClr>
                <a:srgbClr val="D63908"/>
              </a:buClr>
              <a:buSzPct val="125000"/>
              <a:buFont typeface="Arial" pitchFamily="34" charset="0"/>
              <a:buChar char="•"/>
              <a:defRPr/>
            </a:pPr>
            <a:r>
              <a:rPr lang="en-GB" sz="2400" dirty="0" smtClean="0"/>
              <a:t>Consider </a:t>
            </a:r>
            <a:r>
              <a:rPr lang="en-GB" sz="2400" dirty="0"/>
              <a:t>how these relate to your community and how your neighbourhood plan might </a:t>
            </a:r>
            <a:r>
              <a:rPr lang="en-GB" sz="2400" dirty="0" smtClean="0"/>
              <a:t>contribute. </a:t>
            </a:r>
            <a:endParaRPr lang="en-GB" sz="2400" dirty="0"/>
          </a:p>
          <a:p>
            <a:pPr marL="342900" lvl="0" indent="-342900">
              <a:spcBef>
                <a:spcPct val="20000"/>
              </a:spcBef>
              <a:buClr>
                <a:srgbClr val="D63908"/>
              </a:buClr>
              <a:buSzPct val="125000"/>
              <a:buFont typeface="Arial" pitchFamily="34" charset="0"/>
              <a:buChar char="•"/>
              <a:defRPr/>
            </a:pPr>
            <a:endParaRPr lang="en-GB" sz="2400" dirty="0">
              <a:latin typeface="Calibri" pitchFamily="34" charset="0"/>
            </a:endParaRPr>
          </a:p>
        </p:txBody>
      </p:sp>
      <p:pic>
        <p:nvPicPr>
          <p:cNvPr id="10" name="Picture 2" descr="Image result for beis 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2048" b="17788"/>
          <a:stretch/>
        </p:blipFill>
        <p:spPr bwMode="auto">
          <a:xfrm>
            <a:off x="1403648" y="188640"/>
            <a:ext cx="1543746" cy="92878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spTree>
    <p:extLst>
      <p:ext uri="{BB962C8B-B14F-4D97-AF65-F5344CB8AC3E}">
        <p14:creationId xmlns:p14="http://schemas.microsoft.com/office/powerpoint/2010/main" val="1147045420"/>
      </p:ext>
    </p:extLst>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641113963"/>
              </p:ext>
            </p:extLst>
          </p:nvPr>
        </p:nvGraphicFramePr>
        <p:xfrm>
          <a:off x="179512" y="332656"/>
          <a:ext cx="8712968" cy="6279192"/>
        </p:xfrm>
        <a:graphic>
          <a:graphicData uri="http://schemas.openxmlformats.org/drawingml/2006/table">
            <a:tbl>
              <a:tblPr firstRow="1" bandCol="1">
                <a:tableStyleId>{FABFCF23-3B69-468F-B69F-88F6DE6A72F2}</a:tableStyleId>
              </a:tblPr>
              <a:tblGrid>
                <a:gridCol w="4356484"/>
                <a:gridCol w="4356484"/>
              </a:tblGrid>
              <a:tr h="56684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kern="1200" dirty="0" smtClean="0">
                          <a:solidFill>
                            <a:schemeClr val="lt1"/>
                          </a:solidFill>
                          <a:effectLst/>
                          <a:latin typeface="+mn-lt"/>
                          <a:ea typeface="+mn-ea"/>
                          <a:cs typeface="+mn-cs"/>
                        </a:rPr>
                        <a:t>Our Buildings</a:t>
                      </a:r>
                    </a:p>
                    <a:p>
                      <a:endParaRPr lang="en-GB"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kern="1200" dirty="0" smtClean="0">
                          <a:solidFill>
                            <a:schemeClr val="lt1"/>
                          </a:solidFill>
                          <a:effectLst/>
                          <a:latin typeface="+mn-lt"/>
                          <a:ea typeface="+mn-ea"/>
                          <a:cs typeface="+mn-cs"/>
                        </a:rPr>
                        <a:t>Transport, service provision / location of development</a:t>
                      </a:r>
                    </a:p>
                    <a:p>
                      <a:endParaRPr lang="en-GB" sz="1400" dirty="0"/>
                    </a:p>
                  </a:txBody>
                  <a:tcPr/>
                </a:tc>
              </a:tr>
              <a:tr h="79693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smtClean="0">
                          <a:effectLst/>
                          <a:latin typeface="+mn-lt"/>
                          <a:ea typeface="Calibri"/>
                          <a:cs typeface="Times New Roman"/>
                        </a:rPr>
                        <a:t>All new development to be zero carbon (highly energy efficient in construction, requiring</a:t>
                      </a:r>
                      <a:r>
                        <a:rPr lang="en-GB" sz="1400" baseline="0" dirty="0" smtClean="0">
                          <a:effectLst/>
                          <a:latin typeface="+mn-lt"/>
                          <a:ea typeface="Calibri"/>
                          <a:cs typeface="Times New Roman"/>
                        </a:rPr>
                        <a:t> little to no heating,</a:t>
                      </a:r>
                      <a:r>
                        <a:rPr lang="en-GB" sz="1400" dirty="0" smtClean="0">
                          <a:effectLst/>
                          <a:latin typeface="+mn-lt"/>
                          <a:ea typeface="Calibri"/>
                          <a:cs typeface="Times New Roman"/>
                        </a:rPr>
                        <a:t> with zero</a:t>
                      </a:r>
                      <a:r>
                        <a:rPr lang="en-GB" sz="1400" baseline="0" dirty="0" smtClean="0">
                          <a:effectLst/>
                          <a:latin typeface="+mn-lt"/>
                          <a:ea typeface="Calibri"/>
                          <a:cs typeface="Times New Roman"/>
                        </a:rPr>
                        <a:t> carbon emissions</a:t>
                      </a:r>
                      <a:r>
                        <a:rPr lang="en-GB" sz="1400" dirty="0" smtClean="0">
                          <a:effectLst/>
                          <a:latin typeface="+mn-lt"/>
                          <a:ea typeface="Calibri"/>
                          <a:cs typeface="Times New Roman"/>
                        </a:rPr>
                        <a:t>)  </a:t>
                      </a:r>
                    </a:p>
                    <a:p>
                      <a:endParaRPr lang="en-GB" sz="140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Sustainable patterns of development which minimise the need to travel – new development in locations which are accessible to services on foot, by bike and on public transport</a:t>
                      </a:r>
                      <a:endParaRPr lang="en-GB" sz="1400" kern="1200" dirty="0">
                        <a:solidFill>
                          <a:schemeClr val="dk1"/>
                        </a:solidFill>
                        <a:effectLst/>
                        <a:latin typeface="+mn-lt"/>
                        <a:ea typeface="Calibri"/>
                        <a:cs typeface="Times New Roman"/>
                      </a:endParaRPr>
                    </a:p>
                  </a:txBody>
                  <a:tcPr/>
                </a:tc>
              </a:tr>
              <a:tr h="79252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Retrofit existing housing stock (e.g. historic</a:t>
                      </a:r>
                      <a:r>
                        <a:rPr lang="en-GB" sz="1400" kern="1200" baseline="0" dirty="0" smtClean="0">
                          <a:solidFill>
                            <a:schemeClr val="dk1"/>
                          </a:solidFill>
                          <a:effectLst/>
                          <a:latin typeface="+mn-lt"/>
                          <a:ea typeface="Calibri"/>
                          <a:cs typeface="Times New Roman"/>
                        </a:rPr>
                        <a:t> buildings) </a:t>
                      </a:r>
                      <a:r>
                        <a:rPr lang="en-GB" sz="1400" kern="1200" dirty="0" smtClean="0">
                          <a:solidFill>
                            <a:schemeClr val="dk1"/>
                          </a:solidFill>
                          <a:effectLst/>
                          <a:latin typeface="+mn-lt"/>
                          <a:ea typeface="Calibri"/>
                          <a:cs typeface="Times New Roman"/>
                        </a:rPr>
                        <a:t>to radically reduce energy use / carbon emissions and</a:t>
                      </a:r>
                      <a:r>
                        <a:rPr lang="en-GB" sz="1400" kern="1200" baseline="0" dirty="0" smtClean="0">
                          <a:solidFill>
                            <a:schemeClr val="dk1"/>
                          </a:solidFill>
                          <a:effectLst/>
                          <a:latin typeface="+mn-lt"/>
                          <a:ea typeface="Calibri"/>
                          <a:cs typeface="Times New Roman"/>
                        </a:rPr>
                        <a:t> reduce fuel poverty, whilst protecting historic value</a:t>
                      </a:r>
                      <a:endParaRPr lang="en-GB" sz="1400" kern="1200" dirty="0">
                        <a:solidFill>
                          <a:schemeClr val="dk1"/>
                        </a:solidFill>
                        <a:effectLst/>
                        <a:latin typeface="+mn-lt"/>
                        <a:ea typeface="Calibri"/>
                        <a:cs typeface="Times New Roman"/>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Safe, convenient and pleasant walking and cycling routes in new development</a:t>
                      </a:r>
                    </a:p>
                  </a:txBody>
                  <a:tcPr/>
                </a:tc>
              </a:tr>
              <a:tr h="787553">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baseline="0" dirty="0" smtClean="0">
                          <a:solidFill>
                            <a:schemeClr val="dk1"/>
                          </a:solidFill>
                          <a:effectLst/>
                          <a:latin typeface="+mn-lt"/>
                          <a:ea typeface="Calibri"/>
                          <a:cs typeface="Times New Roman"/>
                        </a:rPr>
                        <a:t>Encourage sustainable design + construction in new development – e.g. minimise the use of energy + carbon intensive materials – steel, concrete, glass. </a:t>
                      </a:r>
                      <a:endParaRPr lang="en-GB" sz="1400" kern="1200" dirty="0">
                        <a:solidFill>
                          <a:schemeClr val="dk1"/>
                        </a:solidFill>
                        <a:effectLst/>
                        <a:latin typeface="+mn-lt"/>
                        <a:ea typeface="Calibri"/>
                        <a:cs typeface="Times New Roman"/>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Removing barriers to cycling and walking (existing development) e.g. danger</a:t>
                      </a:r>
                      <a:r>
                        <a:rPr lang="en-GB" sz="1400" kern="1200" baseline="0" dirty="0" smtClean="0">
                          <a:solidFill>
                            <a:schemeClr val="dk1"/>
                          </a:solidFill>
                          <a:effectLst/>
                          <a:latin typeface="+mn-lt"/>
                          <a:ea typeface="Calibri"/>
                          <a:cs typeface="Times New Roman"/>
                        </a:rPr>
                        <a:t> points</a:t>
                      </a:r>
                      <a:endParaRPr lang="en-GB" sz="1400" kern="1200" dirty="0" smtClean="0">
                        <a:solidFill>
                          <a:schemeClr val="dk1"/>
                        </a:solidFill>
                        <a:effectLst/>
                        <a:latin typeface="+mn-lt"/>
                        <a:ea typeface="Calibri"/>
                        <a:cs typeface="Times New Roman"/>
                      </a:endParaRPr>
                    </a:p>
                  </a:txBody>
                  <a:tcPr/>
                </a:tc>
              </a:tr>
              <a:tr h="61698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All new development to maximise on-site energy generation from  renewable sources (e.g. solar panels), with</a:t>
                      </a:r>
                      <a:r>
                        <a:rPr lang="en-GB" sz="1400" kern="1200" baseline="0" dirty="0" smtClean="0">
                          <a:solidFill>
                            <a:schemeClr val="dk1"/>
                          </a:solidFill>
                          <a:effectLst/>
                          <a:latin typeface="+mn-lt"/>
                          <a:ea typeface="Calibri"/>
                          <a:cs typeface="Times New Roman"/>
                        </a:rPr>
                        <a:t> use of on-site electricity storage?</a:t>
                      </a:r>
                      <a:endParaRPr lang="en-GB" sz="1400" kern="1200" dirty="0">
                        <a:solidFill>
                          <a:schemeClr val="dk1"/>
                        </a:solidFill>
                        <a:effectLst/>
                        <a:latin typeface="+mn-lt"/>
                        <a:ea typeface="Calibri"/>
                        <a:cs typeface="Times New Roman"/>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Decarbonise</a:t>
                      </a:r>
                      <a:r>
                        <a:rPr lang="en-GB" sz="1400" kern="1200" baseline="0" dirty="0" smtClean="0">
                          <a:solidFill>
                            <a:schemeClr val="dk1"/>
                          </a:solidFill>
                          <a:effectLst/>
                          <a:latin typeface="+mn-lt"/>
                          <a:ea typeface="Calibri"/>
                          <a:cs typeface="Times New Roman"/>
                        </a:rPr>
                        <a:t> transport – new developments to p</a:t>
                      </a:r>
                      <a:r>
                        <a:rPr lang="en-GB" sz="1400" kern="1200" dirty="0" smtClean="0">
                          <a:solidFill>
                            <a:schemeClr val="dk1"/>
                          </a:solidFill>
                          <a:effectLst/>
                          <a:latin typeface="+mn-lt"/>
                          <a:ea typeface="Calibri"/>
                          <a:cs typeface="Times New Roman"/>
                        </a:rPr>
                        <a:t>rovide</a:t>
                      </a:r>
                      <a:r>
                        <a:rPr lang="en-GB" sz="1400" kern="1200" baseline="0" dirty="0" smtClean="0">
                          <a:solidFill>
                            <a:schemeClr val="dk1"/>
                          </a:solidFill>
                          <a:effectLst/>
                          <a:latin typeface="+mn-lt"/>
                          <a:ea typeface="Calibri"/>
                          <a:cs typeface="Times New Roman"/>
                        </a:rPr>
                        <a:t> </a:t>
                      </a:r>
                      <a:r>
                        <a:rPr lang="en-GB" sz="1400" kern="1200" dirty="0" smtClean="0">
                          <a:solidFill>
                            <a:schemeClr val="dk1"/>
                          </a:solidFill>
                          <a:effectLst/>
                          <a:latin typeface="+mn-lt"/>
                          <a:ea typeface="Calibri"/>
                          <a:cs typeface="Times New Roman"/>
                        </a:rPr>
                        <a:t>electrical car charging points</a:t>
                      </a:r>
                    </a:p>
                  </a:txBody>
                  <a:tcPr/>
                </a:tc>
              </a:tr>
              <a:tr h="64116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Rainwater collection and recycling (greywater</a:t>
                      </a:r>
                      <a:r>
                        <a:rPr lang="en-GB" sz="1400" kern="1200" baseline="0" dirty="0" smtClean="0">
                          <a:solidFill>
                            <a:schemeClr val="dk1"/>
                          </a:solidFill>
                          <a:effectLst/>
                          <a:latin typeface="+mn-lt"/>
                          <a:ea typeface="Calibri"/>
                          <a:cs typeface="Times New Roman"/>
                        </a:rPr>
                        <a:t> systems) to minimise flooding and water use</a:t>
                      </a:r>
                      <a:endParaRPr lang="en-GB" sz="1400" kern="1200" dirty="0">
                        <a:solidFill>
                          <a:schemeClr val="dk1"/>
                        </a:solidFill>
                        <a:effectLst/>
                        <a:latin typeface="+mn-lt"/>
                        <a:ea typeface="Calibri"/>
                        <a:cs typeface="Times New Roman"/>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Maximise local access to services employment + minimise travelling time </a:t>
                      </a:r>
                    </a:p>
                  </a:txBody>
                  <a:tcPr/>
                </a:tc>
              </a:tr>
              <a:tr h="504056">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kern="1200" dirty="0">
                        <a:solidFill>
                          <a:schemeClr val="dk1"/>
                        </a:solidFill>
                        <a:effectLst/>
                        <a:latin typeface="+mn-lt"/>
                        <a:ea typeface="Calibri"/>
                        <a:cs typeface="Times New Roman"/>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Measures to support and enable home working</a:t>
                      </a:r>
                      <a:endParaRPr lang="en-GB" sz="1400" kern="1200" dirty="0">
                        <a:solidFill>
                          <a:schemeClr val="dk1"/>
                        </a:solidFill>
                        <a:effectLst/>
                        <a:latin typeface="+mn-lt"/>
                        <a:ea typeface="Calibri"/>
                        <a:cs typeface="Times New Roman"/>
                      </a:endParaRPr>
                    </a:p>
                  </a:txBody>
                  <a:tcPr/>
                </a:tc>
              </a:tr>
              <a:tr h="360040">
                <a:tc>
                  <a:txBody>
                    <a:bodyPr/>
                    <a:lstStyle/>
                    <a:p>
                      <a:endParaRPr lang="en-GB"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Measures to safeguarding local shops + facilities and support local high street – to meet peoples needs near where they live</a:t>
                      </a:r>
                      <a:endParaRPr lang="en-GB" dirty="0"/>
                    </a:p>
                  </a:txBody>
                  <a:tcPr/>
                </a:tc>
              </a:tr>
              <a:tr h="360040">
                <a:tc>
                  <a:txBody>
                    <a:bodyPr/>
                    <a:lstStyle/>
                    <a:p>
                      <a:endParaRPr lang="en-GB"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(Related issue) addressing air pollution in urban areas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txBody>
                  <a:tcPr/>
                </a:tc>
              </a:tr>
            </a:tbl>
          </a:graphicData>
        </a:graphic>
      </p:graphicFrame>
    </p:spTree>
    <p:extLst>
      <p:ext uri="{BB962C8B-B14F-4D97-AF65-F5344CB8AC3E}">
        <p14:creationId xmlns:p14="http://schemas.microsoft.com/office/powerpoint/2010/main" val="199803886"/>
      </p:ext>
    </p:extLst>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3" name="Table 2"/>
          <p:cNvGraphicFramePr>
            <a:graphicFrameLocks noGrp="1"/>
          </p:cNvGraphicFramePr>
          <p:nvPr>
            <p:extLst>
              <p:ext uri="{D42A27DB-BD31-4B8C-83A1-F6EECF244321}">
                <p14:modId xmlns:p14="http://schemas.microsoft.com/office/powerpoint/2010/main" val="4106739788"/>
              </p:ext>
            </p:extLst>
          </p:nvPr>
        </p:nvGraphicFramePr>
        <p:xfrm>
          <a:off x="251520" y="260649"/>
          <a:ext cx="8712968" cy="6317190"/>
        </p:xfrm>
        <a:graphic>
          <a:graphicData uri="http://schemas.openxmlformats.org/drawingml/2006/table">
            <a:tbl>
              <a:tblPr firstRow="1" bandCol="1">
                <a:tableStyleId>{FABFCF23-3B69-468F-B69F-88F6DE6A72F2}</a:tableStyleId>
              </a:tblPr>
              <a:tblGrid>
                <a:gridCol w="4356484"/>
                <a:gridCol w="4356484"/>
              </a:tblGrid>
              <a:tr h="4858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kern="1200" dirty="0" smtClean="0">
                          <a:solidFill>
                            <a:schemeClr val="lt1"/>
                          </a:solidFill>
                          <a:effectLst/>
                          <a:latin typeface="+mn-lt"/>
                          <a:ea typeface="+mn-ea"/>
                          <a:cs typeface="+mn-cs"/>
                        </a:rPr>
                        <a:t>Energy (electricity and heating)</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kern="1200" dirty="0">
                        <a:solidFill>
                          <a:schemeClr val="lt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kern="1200" dirty="0" smtClean="0">
                          <a:solidFill>
                            <a:schemeClr val="lt1"/>
                          </a:solidFill>
                          <a:effectLst/>
                          <a:latin typeface="+mn-lt"/>
                          <a:ea typeface="+mn-ea"/>
                          <a:cs typeface="+mn-cs"/>
                        </a:rPr>
                        <a:t>Resilience to extreme weather / protecting biodiversity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1" kern="1200" dirty="0">
                        <a:solidFill>
                          <a:schemeClr val="lt1"/>
                        </a:solidFill>
                        <a:effectLst/>
                        <a:latin typeface="+mn-lt"/>
                        <a:ea typeface="+mn-ea"/>
                        <a:cs typeface="+mn-cs"/>
                      </a:endParaRPr>
                    </a:p>
                  </a:txBody>
                  <a:tcPr/>
                </a:tc>
              </a:tr>
              <a:tr h="68310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Fossil fuels phased out - 100% of electricity from renewable energy sources  - no new</a:t>
                      </a:r>
                      <a:r>
                        <a:rPr lang="en-GB" sz="1400" kern="1200" baseline="0" dirty="0" smtClean="0">
                          <a:solidFill>
                            <a:schemeClr val="dk1"/>
                          </a:solidFill>
                          <a:effectLst/>
                          <a:latin typeface="+mn-lt"/>
                          <a:ea typeface="Calibri"/>
                          <a:cs typeface="Times New Roman"/>
                        </a:rPr>
                        <a:t> homes with gas for heating / cooking</a:t>
                      </a:r>
                      <a:endParaRPr lang="en-GB" sz="1400" kern="1200" dirty="0">
                        <a:solidFill>
                          <a:schemeClr val="dk1"/>
                        </a:solidFill>
                        <a:effectLst/>
                        <a:latin typeface="+mn-lt"/>
                        <a:ea typeface="Calibri"/>
                        <a:cs typeface="Times New Roman"/>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Avoiding areas of future flood risk</a:t>
                      </a:r>
                    </a:p>
                    <a:p>
                      <a:endParaRPr lang="en-GB" sz="1400" kern="1200" dirty="0">
                        <a:solidFill>
                          <a:schemeClr val="dk1"/>
                        </a:solidFill>
                        <a:effectLst/>
                        <a:latin typeface="+mn-lt"/>
                        <a:ea typeface="Calibri"/>
                        <a:cs typeface="Times New Roman"/>
                      </a:endParaRPr>
                    </a:p>
                  </a:txBody>
                  <a:tcPr/>
                </a:tc>
              </a:tr>
              <a:tr h="68310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Local renewable energy developments maximised – e.g. solar farms, micro hydro, onshore wind, anaerobic digestion.  </a:t>
                      </a:r>
                      <a:endParaRPr lang="en-GB" sz="1400" kern="1200" dirty="0">
                        <a:solidFill>
                          <a:schemeClr val="dk1"/>
                        </a:solidFill>
                        <a:effectLst/>
                        <a:latin typeface="+mn-lt"/>
                        <a:ea typeface="Calibri"/>
                        <a:cs typeface="Times New Roman"/>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All suitable development to have sustainable urban drainage systems to manage flooding and provide habitats for wildlife (also delivering </a:t>
                      </a:r>
                      <a:r>
                        <a:rPr lang="en-GB" sz="1400" kern="1200" baseline="0" dirty="0" smtClean="0">
                          <a:solidFill>
                            <a:schemeClr val="dk1"/>
                          </a:solidFill>
                          <a:effectLst/>
                          <a:latin typeface="+mn-lt"/>
                          <a:ea typeface="Calibri"/>
                          <a:cs typeface="Times New Roman"/>
                        </a:rPr>
                        <a:t>cooling effects)</a:t>
                      </a:r>
                      <a:endParaRPr lang="en-GB" sz="1400" kern="1200" dirty="0" smtClean="0">
                        <a:solidFill>
                          <a:schemeClr val="dk1"/>
                        </a:solidFill>
                        <a:effectLst/>
                        <a:latin typeface="+mn-lt"/>
                        <a:ea typeface="Calibri"/>
                        <a:cs typeface="Times New Roman"/>
                      </a:endParaRPr>
                    </a:p>
                  </a:txBody>
                  <a:tcPr/>
                </a:tc>
              </a:tr>
              <a:tr h="673422">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Where possible,</a:t>
                      </a:r>
                      <a:r>
                        <a:rPr lang="en-GB" sz="1400" kern="1200" baseline="0" dirty="0" smtClean="0">
                          <a:solidFill>
                            <a:schemeClr val="dk1"/>
                          </a:solidFill>
                          <a:effectLst/>
                          <a:latin typeface="+mn-lt"/>
                          <a:ea typeface="Calibri"/>
                          <a:cs typeface="Times New Roman"/>
                        </a:rPr>
                        <a:t> c</a:t>
                      </a:r>
                      <a:r>
                        <a:rPr lang="en-GB" sz="1400" kern="1200" dirty="0" smtClean="0">
                          <a:solidFill>
                            <a:schemeClr val="dk1"/>
                          </a:solidFill>
                          <a:effectLst/>
                          <a:latin typeface="+mn-lt"/>
                          <a:ea typeface="Calibri"/>
                          <a:cs typeface="Times New Roman"/>
                        </a:rPr>
                        <a:t>ommunity aims to provide all its own electricity from local renewable sources and to own some of its energy supply.</a:t>
                      </a:r>
                      <a:endParaRPr lang="en-GB"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New development to achieve a </a:t>
                      </a:r>
                      <a:r>
                        <a:rPr lang="en-GB" sz="1400" b="1" kern="1200" dirty="0" smtClean="0">
                          <a:solidFill>
                            <a:schemeClr val="dk1"/>
                          </a:solidFill>
                          <a:effectLst/>
                          <a:latin typeface="+mn-lt"/>
                          <a:ea typeface="Calibri"/>
                          <a:cs typeface="Times New Roman"/>
                        </a:rPr>
                        <a:t>net benefit </a:t>
                      </a:r>
                      <a:r>
                        <a:rPr lang="en-GB" sz="1400" kern="1200" dirty="0" smtClean="0">
                          <a:solidFill>
                            <a:schemeClr val="dk1"/>
                          </a:solidFill>
                          <a:effectLst/>
                          <a:latin typeface="+mn-lt"/>
                          <a:ea typeface="Calibri"/>
                          <a:cs typeface="Times New Roman"/>
                        </a:rPr>
                        <a:t>in biodiversity and incorporate wildlife habitat</a:t>
                      </a:r>
                    </a:p>
                  </a:txBody>
                  <a:tcPr/>
                </a:tc>
              </a:tr>
              <a:tr h="86983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Smart houses incorporating battery or other energy storage to enable</a:t>
                      </a:r>
                      <a:r>
                        <a:rPr lang="en-GB" sz="1400" kern="1200" baseline="0" dirty="0" smtClean="0">
                          <a:solidFill>
                            <a:schemeClr val="dk1"/>
                          </a:solidFill>
                          <a:effectLst/>
                          <a:latin typeface="+mn-lt"/>
                          <a:ea typeface="Calibri"/>
                          <a:cs typeface="Times New Roman"/>
                        </a:rPr>
                        <a:t> intermittent renewable electricity  supply (e.g. from solar panels) to be stored to match demand</a:t>
                      </a:r>
                      <a:endParaRPr lang="en-GB" sz="1400" kern="1200" dirty="0">
                        <a:solidFill>
                          <a:schemeClr val="dk1"/>
                        </a:solidFill>
                        <a:effectLst/>
                        <a:latin typeface="+mn-lt"/>
                        <a:ea typeface="Calibri"/>
                        <a:cs typeface="Times New Roman"/>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New developments to be resilient to overheating and heat stress </a:t>
                      </a:r>
                    </a:p>
                  </a:txBody>
                  <a:tcPr/>
                </a:tc>
              </a:tr>
              <a:tr h="673422">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Stand-alone</a:t>
                      </a:r>
                      <a:r>
                        <a:rPr lang="en-GB" sz="1400" kern="1200" baseline="0" dirty="0" smtClean="0">
                          <a:solidFill>
                            <a:schemeClr val="dk1"/>
                          </a:solidFill>
                          <a:effectLst/>
                          <a:latin typeface="+mn-lt"/>
                          <a:ea typeface="Calibri"/>
                          <a:cs typeface="Times New Roman"/>
                        </a:rPr>
                        <a:t> energy storage to maximise renewable energy potential</a:t>
                      </a:r>
                      <a:endParaRPr lang="en-GB" sz="1400" kern="1200" dirty="0">
                        <a:solidFill>
                          <a:schemeClr val="dk1"/>
                        </a:solidFill>
                        <a:effectLst/>
                        <a:latin typeface="+mn-lt"/>
                        <a:ea typeface="Calibri"/>
                        <a:cs typeface="Times New Roman"/>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New development to incorporate green roofs and walls to manage flooding and heat stress (especially in urban areas)</a:t>
                      </a:r>
                    </a:p>
                  </a:txBody>
                  <a:tcPr/>
                </a:tc>
              </a:tr>
              <a:tr h="86983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Maximum exploitation of district heating systems in dense</a:t>
                      </a:r>
                      <a:r>
                        <a:rPr lang="en-GB" sz="1400" kern="1200" baseline="0" dirty="0" smtClean="0">
                          <a:solidFill>
                            <a:schemeClr val="dk1"/>
                          </a:solidFill>
                          <a:effectLst/>
                          <a:latin typeface="+mn-lt"/>
                          <a:ea typeface="Calibri"/>
                          <a:cs typeface="Times New Roman"/>
                        </a:rPr>
                        <a:t> urban areas</a:t>
                      </a:r>
                      <a:r>
                        <a:rPr lang="en-GB" sz="1400" kern="1200" dirty="0" smtClean="0">
                          <a:solidFill>
                            <a:schemeClr val="dk1"/>
                          </a:solidFill>
                          <a:effectLst/>
                          <a:latin typeface="+mn-lt"/>
                          <a:ea typeface="Calibri"/>
                          <a:cs typeface="Times New Roman"/>
                        </a:rPr>
                        <a:t> (District</a:t>
                      </a:r>
                      <a:r>
                        <a:rPr lang="en-GB" sz="1400" kern="1200" baseline="0" dirty="0" smtClean="0">
                          <a:solidFill>
                            <a:schemeClr val="dk1"/>
                          </a:solidFill>
                          <a:effectLst/>
                          <a:latin typeface="+mn-lt"/>
                          <a:ea typeface="Calibri"/>
                          <a:cs typeface="Times New Roman"/>
                        </a:rPr>
                        <a:t> heating = </a:t>
                      </a:r>
                      <a:r>
                        <a:rPr lang="en-GB" sz="1400" kern="1200" dirty="0" smtClean="0">
                          <a:solidFill>
                            <a:schemeClr val="dk1"/>
                          </a:solidFill>
                          <a:effectLst/>
                          <a:latin typeface="+mn-lt"/>
                          <a:ea typeface="Calibri"/>
                          <a:cs typeface="Times New Roman"/>
                        </a:rPr>
                        <a:t>communally</a:t>
                      </a:r>
                      <a:r>
                        <a:rPr lang="en-GB" sz="1400" kern="1200" baseline="0" dirty="0" smtClean="0">
                          <a:solidFill>
                            <a:schemeClr val="dk1"/>
                          </a:solidFill>
                          <a:effectLst/>
                          <a:latin typeface="+mn-lt"/>
                          <a:ea typeface="Calibri"/>
                          <a:cs typeface="Times New Roman"/>
                        </a:rPr>
                        <a:t> provided heat, circulated through insulated underground pipes to multiple buildings)</a:t>
                      </a:r>
                      <a:endParaRPr lang="en-GB" sz="1400" kern="1200" dirty="0" smtClean="0">
                        <a:solidFill>
                          <a:schemeClr val="dk1"/>
                        </a:solidFill>
                        <a:effectLst/>
                        <a:latin typeface="+mn-lt"/>
                        <a:ea typeface="Calibri"/>
                        <a:cs typeface="Times New Roman"/>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Tree planting  / landscaping to manage heat stress (especially</a:t>
                      </a:r>
                      <a:r>
                        <a:rPr lang="en-GB" sz="1400" kern="1200" baseline="0" dirty="0" smtClean="0">
                          <a:solidFill>
                            <a:schemeClr val="dk1"/>
                          </a:solidFill>
                          <a:effectLst/>
                          <a:latin typeface="+mn-lt"/>
                          <a:ea typeface="Calibri"/>
                          <a:cs typeface="Times New Roman"/>
                        </a:rPr>
                        <a:t> in urban areas) and flood risk, provide habitat and </a:t>
                      </a:r>
                      <a:r>
                        <a:rPr lang="en-GB" sz="1400" kern="1200" baseline="0" smtClean="0">
                          <a:solidFill>
                            <a:schemeClr val="dk1"/>
                          </a:solidFill>
                          <a:effectLst/>
                          <a:latin typeface="+mn-lt"/>
                          <a:ea typeface="Calibri"/>
                          <a:cs typeface="Times New Roman"/>
                        </a:rPr>
                        <a:t>mitigate flooding</a:t>
                      </a:r>
                      <a:endParaRPr lang="en-GB" sz="1400" kern="1200" baseline="0" dirty="0" smtClean="0">
                        <a:solidFill>
                          <a:schemeClr val="dk1"/>
                        </a:solidFill>
                        <a:effectLst/>
                        <a:latin typeface="+mn-lt"/>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kern="1200" dirty="0">
                        <a:solidFill>
                          <a:schemeClr val="dk1"/>
                        </a:solidFill>
                        <a:effectLst/>
                        <a:latin typeface="+mn-lt"/>
                        <a:ea typeface="Calibri"/>
                        <a:cs typeface="Times New Roman"/>
                      </a:endParaRPr>
                    </a:p>
                  </a:txBody>
                  <a:tcPr/>
                </a:tc>
              </a:tr>
              <a:tr h="57065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kern="1200" dirty="0" smtClean="0">
                        <a:solidFill>
                          <a:schemeClr val="dk1"/>
                        </a:solidFill>
                        <a:effectLst/>
                        <a:latin typeface="+mn-lt"/>
                        <a:ea typeface="Calibri"/>
                        <a:cs typeface="Times New Roman"/>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Safeguarding carbon</a:t>
                      </a:r>
                      <a:r>
                        <a:rPr lang="en-GB" sz="1400" kern="1200" baseline="0" dirty="0" smtClean="0">
                          <a:solidFill>
                            <a:schemeClr val="dk1"/>
                          </a:solidFill>
                          <a:effectLst/>
                          <a:latin typeface="+mn-lt"/>
                          <a:ea typeface="Calibri"/>
                          <a:cs typeface="Times New Roman"/>
                        </a:rPr>
                        <a:t> sinks (e.g. peat bogs) and tree planting for carbon capture</a:t>
                      </a:r>
                      <a:endParaRPr lang="en-GB" sz="1400" kern="1200" dirty="0" smtClean="0">
                        <a:solidFill>
                          <a:schemeClr val="dk1"/>
                        </a:solidFill>
                        <a:effectLst/>
                        <a:latin typeface="+mn-lt"/>
                        <a:ea typeface="Calibri"/>
                        <a:cs typeface="Times New Roman"/>
                      </a:endParaRPr>
                    </a:p>
                  </a:txBody>
                  <a:tcPr/>
                </a:tc>
              </a:tr>
              <a:tr h="41253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kern="1200" dirty="0" smtClean="0">
                        <a:solidFill>
                          <a:schemeClr val="dk1"/>
                        </a:solidFill>
                        <a:effectLst/>
                        <a:latin typeface="+mn-lt"/>
                        <a:ea typeface="Calibri"/>
                        <a:cs typeface="Times New Roman"/>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smtClean="0">
                          <a:solidFill>
                            <a:schemeClr val="dk1"/>
                          </a:solidFill>
                          <a:effectLst/>
                          <a:latin typeface="+mn-lt"/>
                          <a:ea typeface="Calibri"/>
                          <a:cs typeface="Times New Roman"/>
                        </a:rPr>
                        <a:t>Community and local food</a:t>
                      </a:r>
                      <a:r>
                        <a:rPr lang="en-GB" sz="1400" kern="1200" baseline="0" dirty="0" smtClean="0">
                          <a:solidFill>
                            <a:schemeClr val="dk1"/>
                          </a:solidFill>
                          <a:effectLst/>
                          <a:latin typeface="+mn-lt"/>
                          <a:ea typeface="Calibri"/>
                          <a:cs typeface="Times New Roman"/>
                        </a:rPr>
                        <a:t> growing</a:t>
                      </a:r>
                      <a:endParaRPr lang="en-GB" sz="1400" kern="1200" dirty="0" smtClean="0">
                        <a:solidFill>
                          <a:schemeClr val="dk1"/>
                        </a:solidFill>
                        <a:effectLst/>
                        <a:latin typeface="+mn-lt"/>
                        <a:ea typeface="Calibri"/>
                        <a:cs typeface="Times New Roman"/>
                      </a:endParaRPr>
                    </a:p>
                  </a:txBody>
                  <a:tcPr/>
                </a:tc>
              </a:tr>
            </a:tbl>
          </a:graphicData>
        </a:graphic>
      </p:graphicFrame>
    </p:spTree>
    <p:extLst>
      <p:ext uri="{BB962C8B-B14F-4D97-AF65-F5344CB8AC3E}">
        <p14:creationId xmlns:p14="http://schemas.microsoft.com/office/powerpoint/2010/main" val="1221440824"/>
      </p:ext>
    </p:extLst>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988" y="1988840"/>
            <a:ext cx="7545488" cy="1143000"/>
          </a:xfrm>
        </p:spPr>
        <p:txBody>
          <a:bodyPr lIns="0" tIns="0" rIns="0" bIns="0">
            <a:noAutofit/>
          </a:bodyPr>
          <a:lstStyle/>
          <a:p>
            <a:r>
              <a:rPr lang="en-GB" sz="3600" dirty="0" smtClean="0"/>
              <a:t>What can and can’t you have influence over through planning?</a:t>
            </a:r>
            <a:endParaRPr lang="en-GB" sz="3600"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r="17713"/>
          <a:stretch/>
        </p:blipFill>
        <p:spPr>
          <a:xfrm>
            <a:off x="1619672" y="-27384"/>
            <a:ext cx="7524328" cy="1142328"/>
          </a:xfrm>
          <a:prstGeom prst="rect">
            <a:avLst/>
          </a:prstGeom>
        </p:spPr>
      </p:pic>
      <p:pic>
        <p:nvPicPr>
          <p:cNvPr id="9" name="Picture 2" descr="Image result for beis 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2048" b="17788"/>
          <a:stretch/>
        </p:blipFill>
        <p:spPr bwMode="auto">
          <a:xfrm>
            <a:off x="1403648" y="188640"/>
            <a:ext cx="1543746" cy="928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9022122"/>
      </p:ext>
    </p:extLst>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noAutofit/>
          </a:bodyPr>
          <a:lstStyle/>
          <a:p>
            <a:r>
              <a:rPr lang="en-GB" sz="3600" dirty="0" smtClean="0"/>
              <a:t>What can and can’t you have influence over through planning - summary</a:t>
            </a:r>
            <a:endParaRPr lang="en-GB" sz="3600" dirty="0"/>
          </a:p>
        </p:txBody>
      </p:sp>
      <p:sp>
        <p:nvSpPr>
          <p:cNvPr id="4" name="Content Placeholder 3"/>
          <p:cNvSpPr>
            <a:spLocks noGrp="1"/>
          </p:cNvSpPr>
          <p:nvPr>
            <p:ph sz="half" idx="2"/>
          </p:nvPr>
        </p:nvSpPr>
        <p:spPr>
          <a:xfrm>
            <a:off x="457200" y="1988840"/>
            <a:ext cx="4690864" cy="4752527"/>
          </a:xfrm>
        </p:spPr>
        <p:txBody>
          <a:bodyPr lIns="0" tIns="0" rIns="0" bIns="0">
            <a:noAutofit/>
          </a:bodyPr>
          <a:lstStyle/>
          <a:p>
            <a:pPr marL="0" indent="0">
              <a:buNone/>
            </a:pPr>
            <a:r>
              <a:rPr lang="en-GB" b="1" dirty="0"/>
              <a:t>What you can </a:t>
            </a:r>
            <a:r>
              <a:rPr lang="en-GB" b="1" dirty="0" smtClean="0"/>
              <a:t>influence</a:t>
            </a:r>
          </a:p>
          <a:p>
            <a:pPr marL="288000" indent="-288000">
              <a:lnSpc>
                <a:spcPts val="2200"/>
              </a:lnSpc>
              <a:spcBef>
                <a:spcPts val="1200"/>
              </a:spcBef>
            </a:pPr>
            <a:r>
              <a:rPr lang="en-GB" sz="2000" dirty="0" smtClean="0"/>
              <a:t>The development or use of land where planning permission is needed.</a:t>
            </a:r>
          </a:p>
          <a:p>
            <a:pPr marL="288000" indent="-288000">
              <a:lnSpc>
                <a:spcPts val="2200"/>
              </a:lnSpc>
              <a:spcBef>
                <a:spcPts val="1200"/>
              </a:spcBef>
            </a:pPr>
            <a:r>
              <a:rPr lang="en-GB" sz="2000" dirty="0" smtClean="0"/>
              <a:t>Where new buildings or uses that need planning permission can go.</a:t>
            </a:r>
          </a:p>
          <a:p>
            <a:pPr marL="288000" indent="-288000">
              <a:lnSpc>
                <a:spcPts val="2200"/>
              </a:lnSpc>
              <a:spcBef>
                <a:spcPts val="1200"/>
              </a:spcBef>
            </a:pPr>
            <a:r>
              <a:rPr lang="en-GB" sz="2000" dirty="0" smtClean="0"/>
              <a:t>The design and layout of buildings including drainage.</a:t>
            </a:r>
          </a:p>
          <a:p>
            <a:pPr marL="288000" indent="-288000">
              <a:lnSpc>
                <a:spcPts val="2200"/>
              </a:lnSpc>
              <a:spcBef>
                <a:spcPts val="1200"/>
              </a:spcBef>
            </a:pPr>
            <a:r>
              <a:rPr lang="en-GB" sz="2000" dirty="0" smtClean="0"/>
              <a:t>Transport implications of new development.</a:t>
            </a:r>
          </a:p>
          <a:p>
            <a:pPr marL="288000" indent="-288000">
              <a:lnSpc>
                <a:spcPts val="2200"/>
              </a:lnSpc>
              <a:spcBef>
                <a:spcPts val="1200"/>
              </a:spcBef>
            </a:pPr>
            <a:r>
              <a:rPr lang="en-GB" sz="2000" dirty="0" smtClean="0"/>
              <a:t>Some infrastructure provision (e.g. cycle routes, bus stops etc) where linked to new development and necessary in order to make the development acceptable.</a:t>
            </a:r>
            <a:endParaRPr lang="en-GB" sz="2000" dirty="0"/>
          </a:p>
        </p:txBody>
      </p:sp>
      <p:sp>
        <p:nvSpPr>
          <p:cNvPr id="6" name="Content Placeholder 5"/>
          <p:cNvSpPr>
            <a:spLocks noGrp="1"/>
          </p:cNvSpPr>
          <p:nvPr>
            <p:ph sz="quarter" idx="4"/>
          </p:nvPr>
        </p:nvSpPr>
        <p:spPr>
          <a:xfrm>
            <a:off x="5436096" y="1988840"/>
            <a:ext cx="3250704" cy="4137323"/>
          </a:xfrm>
        </p:spPr>
        <p:txBody>
          <a:bodyPr lIns="0" tIns="0" rIns="0" bIns="0">
            <a:normAutofit/>
          </a:bodyPr>
          <a:lstStyle/>
          <a:p>
            <a:pPr marL="0" indent="0">
              <a:buNone/>
            </a:pPr>
            <a:r>
              <a:rPr lang="en-GB" b="1" dirty="0"/>
              <a:t>What you can’t influence</a:t>
            </a:r>
          </a:p>
          <a:p>
            <a:pPr>
              <a:lnSpc>
                <a:spcPts val="2200"/>
              </a:lnSpc>
              <a:spcBef>
                <a:spcPts val="1200"/>
              </a:spcBef>
            </a:pPr>
            <a:r>
              <a:rPr lang="en-GB" sz="2000" dirty="0" smtClean="0"/>
              <a:t>Developments </a:t>
            </a:r>
            <a:r>
              <a:rPr lang="en-GB" sz="2000" dirty="0"/>
              <a:t>which don’t need planning </a:t>
            </a:r>
            <a:r>
              <a:rPr lang="en-GB" sz="2000" dirty="0" smtClean="0"/>
              <a:t>permission. </a:t>
            </a:r>
            <a:endParaRPr lang="en-GB" sz="2000" dirty="0"/>
          </a:p>
          <a:p>
            <a:pPr>
              <a:lnSpc>
                <a:spcPts val="2200"/>
              </a:lnSpc>
              <a:spcBef>
                <a:spcPts val="1200"/>
              </a:spcBef>
            </a:pPr>
            <a:r>
              <a:rPr lang="en-GB" sz="2000" dirty="0"/>
              <a:t>Spending decisions or actions by other </a:t>
            </a:r>
            <a:r>
              <a:rPr lang="en-GB" sz="2000" dirty="0" smtClean="0"/>
              <a:t>bodies. </a:t>
            </a:r>
            <a:endParaRPr lang="en-GB" sz="2000" dirty="0"/>
          </a:p>
          <a:p>
            <a:pPr>
              <a:lnSpc>
                <a:spcPts val="2200"/>
              </a:lnSpc>
              <a:spcBef>
                <a:spcPts val="1200"/>
              </a:spcBef>
            </a:pPr>
            <a:r>
              <a:rPr lang="en-GB" sz="2000" dirty="0"/>
              <a:t>How existing buildings are </a:t>
            </a:r>
            <a:r>
              <a:rPr lang="en-GB" sz="2000" dirty="0" smtClean="0"/>
              <a:t>used.</a:t>
            </a:r>
          </a:p>
          <a:p>
            <a:pPr>
              <a:lnSpc>
                <a:spcPts val="2200"/>
              </a:lnSpc>
              <a:spcBef>
                <a:spcPts val="1200"/>
              </a:spcBef>
            </a:pPr>
            <a:r>
              <a:rPr lang="en-GB" sz="2000" dirty="0" smtClean="0"/>
              <a:t>The sale and disposal of land.</a:t>
            </a:r>
            <a:endParaRPr lang="en-GB" sz="2000" dirty="0"/>
          </a:p>
        </p:txBody>
      </p:sp>
    </p:spTree>
    <p:extLst>
      <p:ext uri="{BB962C8B-B14F-4D97-AF65-F5344CB8AC3E}">
        <p14:creationId xmlns:p14="http://schemas.microsoft.com/office/powerpoint/2010/main" val="2930893417"/>
      </p:ext>
    </p:extLst>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996952"/>
            <a:ext cx="8064896" cy="1143000"/>
          </a:xfrm>
        </p:spPr>
        <p:txBody>
          <a:bodyPr>
            <a:normAutofit/>
          </a:bodyPr>
          <a:lstStyle/>
          <a:p>
            <a:r>
              <a:rPr lang="en-GB" sz="3600" dirty="0" smtClean="0"/>
              <a:t>Tea break!</a:t>
            </a:r>
            <a:endParaRPr lang="en-GB" sz="3600"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r="16926"/>
          <a:stretch/>
        </p:blipFill>
        <p:spPr>
          <a:xfrm>
            <a:off x="1547664" y="0"/>
            <a:ext cx="7596336" cy="1142328"/>
          </a:xfrm>
          <a:prstGeom prst="rect">
            <a:avLst/>
          </a:prstGeom>
        </p:spPr>
      </p:pic>
      <p:pic>
        <p:nvPicPr>
          <p:cNvPr id="6" name="Picture 2" descr="Image result for beis 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2048" b="17788"/>
          <a:stretch/>
        </p:blipFill>
        <p:spPr bwMode="auto">
          <a:xfrm>
            <a:off x="1403648" y="188640"/>
            <a:ext cx="1543746" cy="9287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spTree>
    <p:extLst>
      <p:ext uri="{BB962C8B-B14F-4D97-AF65-F5344CB8AC3E}">
        <p14:creationId xmlns:p14="http://schemas.microsoft.com/office/powerpoint/2010/main" val="2549528070"/>
      </p:ext>
    </p:extLst>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566555" y="1538790"/>
            <a:ext cx="4905546" cy="800219"/>
          </a:xfrm>
          <a:prstGeom prst="rect">
            <a:avLst/>
          </a:prstGeom>
        </p:spPr>
        <p:txBody>
          <a:bodyPr wrap="square">
            <a:spAutoFit/>
          </a:bodyPr>
          <a:lstStyle/>
          <a:p>
            <a:pPr marL="179388" indent="-179388" eaLnBrk="1" hangingPunct="1">
              <a:spcAft>
                <a:spcPct val="30000"/>
              </a:spcAft>
            </a:pPr>
            <a:endParaRPr lang="en-GB" sz="2000" dirty="0"/>
          </a:p>
          <a:p>
            <a:pPr marL="179388" indent="-179388" eaLnBrk="1" hangingPunct="1">
              <a:spcAft>
                <a:spcPct val="30000"/>
              </a:spcAft>
            </a:pPr>
            <a:endParaRPr lang="en-GB" sz="2000" dirty="0"/>
          </a:p>
        </p:txBody>
      </p:sp>
      <p:sp>
        <p:nvSpPr>
          <p:cNvPr id="54273" name="Rectangle 1"/>
          <p:cNvSpPr>
            <a:spLocks noChangeArrowheads="1"/>
          </p:cNvSpPr>
          <p:nvPr/>
        </p:nvSpPr>
        <p:spPr bwMode="auto">
          <a:xfrm>
            <a:off x="431540" y="3111068"/>
            <a:ext cx="842392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b="1" i="0" u="none" strike="noStrike" cap="none" normalizeH="0" baseline="0" dirty="0">
              <a:ln>
                <a:noFill/>
              </a:ln>
              <a:solidFill>
                <a:srgbClr val="0F243E"/>
              </a:solidFill>
              <a:effectLst/>
              <a:latin typeface="Calibri" pitchFamily="34" charset="0"/>
              <a:ea typeface="Times New Roman" pitchFamily="18" charset="0"/>
              <a:cs typeface="Times New Roman" pitchFamily="18" charset="0"/>
            </a:endParaRPr>
          </a:p>
          <a:p>
            <a:pPr lvl="0" algn="ctr" fontAlgn="base">
              <a:spcBef>
                <a:spcPct val="0"/>
              </a:spcBef>
              <a:spcAft>
                <a:spcPct val="0"/>
              </a:spcAft>
            </a:pPr>
            <a:r>
              <a:rPr lang="en-GB" sz="3600" dirty="0" smtClean="0"/>
              <a:t>Discussion, questions </a:t>
            </a:r>
            <a:r>
              <a:rPr lang="en-GB" sz="3600" dirty="0"/>
              <a:t>&amp; </a:t>
            </a:r>
            <a:r>
              <a:rPr lang="en-GB" sz="3600" dirty="0" smtClean="0"/>
              <a:t>answers</a:t>
            </a:r>
            <a:endParaRPr kumimoji="0" lang="en-GB" sz="3600" b="1" i="0" u="none" strike="noStrike" cap="none" normalizeH="0" baseline="0" dirty="0">
              <a:ln>
                <a:noFill/>
              </a:ln>
              <a:solidFill>
                <a:srgbClr val="0F243E"/>
              </a:solidFill>
              <a:effectLst/>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GB" b="1" dirty="0">
              <a:solidFill>
                <a:srgbClr val="0F243E"/>
              </a:solidFill>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7F7F7F"/>
              </a:solidFill>
              <a:latin typeface="Calibri"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7F7F7F"/>
              </a:solidFill>
              <a:latin typeface="Calibri"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7F7F7F"/>
              </a:solidFill>
              <a:latin typeface="Calibri"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7F7F7F"/>
              </a:solidFill>
              <a:latin typeface="Calibri" pitchFamily="34" charset="0"/>
              <a:ea typeface="Times New Roman" pitchFamily="18" charset="0"/>
              <a:cs typeface="Arial" pitchFamily="34" charset="0"/>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r="16926"/>
          <a:stretch/>
        </p:blipFill>
        <p:spPr>
          <a:xfrm>
            <a:off x="1547664" y="0"/>
            <a:ext cx="7596336" cy="1155847"/>
          </a:xfrm>
          <a:prstGeom prst="rect">
            <a:avLst/>
          </a:prstGeom>
        </p:spPr>
      </p:pic>
      <p:pic>
        <p:nvPicPr>
          <p:cNvPr id="9" name="Picture 2" descr="Image result for beis 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2048" b="17788"/>
          <a:stretch/>
        </p:blipFill>
        <p:spPr bwMode="auto">
          <a:xfrm>
            <a:off x="1403648" y="247022"/>
            <a:ext cx="1543746" cy="92878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336" y="162161"/>
            <a:ext cx="927304" cy="1013642"/>
          </a:xfrm>
          <a:prstGeom prst="rect">
            <a:avLst/>
          </a:prstGeom>
          <a:noFill/>
          <a:ln>
            <a:noFill/>
          </a:ln>
        </p:spPr>
      </p:pic>
    </p:spTree>
    <p:extLst>
      <p:ext uri="{BB962C8B-B14F-4D97-AF65-F5344CB8AC3E}">
        <p14:creationId xmlns:p14="http://schemas.microsoft.com/office/powerpoint/2010/main" val="2047157098"/>
      </p:ext>
    </p:extLst>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Content Placeholder 4"/>
          <p:cNvSpPr>
            <a:spLocks noGrp="1"/>
          </p:cNvSpPr>
          <p:nvPr>
            <p:ph idx="1"/>
          </p:nvPr>
        </p:nvSpPr>
        <p:spPr>
          <a:xfrm>
            <a:off x="1024149" y="3068960"/>
            <a:ext cx="7364276" cy="2462213"/>
          </a:xfrm>
        </p:spPr>
        <p:txBody>
          <a:bodyPr wrap="square" lIns="0" tIns="0" rIns="0" bIns="0" rtlCol="0">
            <a:spAutoFit/>
          </a:bodyPr>
          <a:lstStyle/>
          <a:p>
            <a:pPr marL="0" indent="0" algn="ctr">
              <a:spcBef>
                <a:spcPts val="1200"/>
              </a:spcBef>
              <a:buNone/>
              <a:defRPr/>
            </a:pPr>
            <a:r>
              <a:rPr lang="en-GB" sz="2400" dirty="0" smtClean="0"/>
              <a:t>neighbourhoodplanning@cse.org.uk</a:t>
            </a:r>
          </a:p>
          <a:p>
            <a:pPr marL="0" indent="0" algn="ctr" eaLnBrk="1" fontAlgn="auto" hangingPunct="1">
              <a:spcBef>
                <a:spcPts val="1200"/>
              </a:spcBef>
              <a:spcAft>
                <a:spcPts val="0"/>
              </a:spcAft>
              <a:buFont typeface="Arial" pitchFamily="34" charset="0"/>
              <a:buNone/>
              <a:defRPr/>
            </a:pPr>
            <a:r>
              <a:rPr lang="en-GB" sz="2400" dirty="0" smtClean="0"/>
              <a:t>www.cse.org.uk  </a:t>
            </a:r>
            <a:endParaRPr lang="en-GB" sz="2400" dirty="0"/>
          </a:p>
          <a:p>
            <a:pPr marL="0" indent="0" algn="ctr" eaLnBrk="1" fontAlgn="auto" hangingPunct="1">
              <a:spcBef>
                <a:spcPts val="1200"/>
              </a:spcBef>
              <a:spcAft>
                <a:spcPts val="0"/>
              </a:spcAft>
              <a:buFont typeface="Arial" pitchFamily="34" charset="0"/>
              <a:buNone/>
              <a:defRPr/>
            </a:pPr>
            <a:r>
              <a:rPr lang="en-GB" sz="2400" dirty="0" smtClean="0"/>
              <a:t>@</a:t>
            </a:r>
            <a:r>
              <a:rPr lang="en-GB" sz="2400" dirty="0" err="1" smtClean="0"/>
              <a:t>cse_bristol</a:t>
            </a:r>
            <a:endParaRPr lang="en-GB" sz="2400" dirty="0" smtClean="0">
              <a:solidFill>
                <a:srgbClr val="0F243E"/>
              </a:solidFill>
              <a:ea typeface="Times New Roman" pitchFamily="18" charset="0"/>
              <a:cs typeface="Times New Roman" pitchFamily="18" charset="0"/>
            </a:endParaRPr>
          </a:p>
          <a:p>
            <a:pPr marL="0" lvl="0" indent="0" algn="ctr" fontAlgn="base">
              <a:spcBef>
                <a:spcPts val="1200"/>
              </a:spcBef>
              <a:spcAft>
                <a:spcPct val="0"/>
              </a:spcAft>
              <a:buNone/>
            </a:pPr>
            <a:r>
              <a:rPr lang="en-GB" sz="2400" dirty="0" smtClean="0">
                <a:solidFill>
                  <a:srgbClr val="0F243E"/>
                </a:solidFill>
                <a:ea typeface="Times New Roman" pitchFamily="18" charset="0"/>
                <a:cs typeface="Times New Roman" pitchFamily="18" charset="0"/>
              </a:rPr>
              <a:t>0117 934 1436 (direct)</a:t>
            </a:r>
          </a:p>
          <a:p>
            <a:pPr marL="0" lvl="0" indent="0" algn="ctr" fontAlgn="base">
              <a:spcBef>
                <a:spcPts val="1200"/>
              </a:spcBef>
              <a:spcAft>
                <a:spcPct val="0"/>
              </a:spcAft>
              <a:buNone/>
            </a:pPr>
            <a:r>
              <a:rPr lang="en-GB" sz="2400" dirty="0" smtClean="0">
                <a:solidFill>
                  <a:srgbClr val="0F243E"/>
                </a:solidFill>
                <a:ea typeface="Times New Roman" pitchFamily="18" charset="0"/>
                <a:cs typeface="Times New Roman" pitchFamily="18" charset="0"/>
              </a:rPr>
              <a:t>0117 934 1400 (switchboard)</a:t>
            </a:r>
            <a:endParaRPr lang="en-GB" sz="2400" dirty="0" smtClean="0">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r="17713"/>
          <a:stretch/>
        </p:blipFill>
        <p:spPr>
          <a:xfrm>
            <a:off x="1619672" y="-27384"/>
            <a:ext cx="7524328" cy="1142328"/>
          </a:xfrm>
          <a:prstGeom prst="rect">
            <a:avLst/>
          </a:prstGeom>
        </p:spPr>
      </p:pic>
      <p:pic>
        <p:nvPicPr>
          <p:cNvPr id="11" name="Picture 2" descr="Image result for beis log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2048" b="17788"/>
          <a:stretch/>
        </p:blipFill>
        <p:spPr bwMode="auto">
          <a:xfrm>
            <a:off x="1403648" y="188640"/>
            <a:ext cx="1543746" cy="92878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83568" y="6093296"/>
            <a:ext cx="7992888" cy="677108"/>
          </a:xfrm>
          <a:prstGeom prst="rect">
            <a:avLst/>
          </a:prstGeom>
          <a:noFill/>
        </p:spPr>
        <p:txBody>
          <a:bodyPr wrap="square" lIns="0" tIns="0" rIns="0" bIns="0" rtlCol="0">
            <a:spAutoFit/>
          </a:bodyPr>
          <a:lstStyle/>
          <a:p>
            <a:pPr algn="ctr"/>
            <a:r>
              <a:rPr lang="en-GB" sz="1400" dirty="0">
                <a:solidFill>
                  <a:srgbClr val="7F7F7F"/>
                </a:solidFill>
                <a:latin typeface="Calibri" pitchFamily="34" charset="0"/>
                <a:ea typeface="Times New Roman" pitchFamily="18" charset="0"/>
                <a:cs typeface="Arial" pitchFamily="34" charset="0"/>
              </a:rPr>
              <a:t>This resource has been prepared by the Centre for Sustainable Energy with funding </a:t>
            </a:r>
            <a:r>
              <a:rPr lang="en-GB" sz="1400" dirty="0" smtClean="0">
                <a:solidFill>
                  <a:srgbClr val="7F7F7F"/>
                </a:solidFill>
                <a:latin typeface="Calibri" pitchFamily="34" charset="0"/>
                <a:ea typeface="Times New Roman" pitchFamily="18" charset="0"/>
                <a:cs typeface="Arial" pitchFamily="34" charset="0"/>
              </a:rPr>
              <a:t>from</a:t>
            </a:r>
            <a:br>
              <a:rPr lang="en-GB" sz="1400" dirty="0" smtClean="0">
                <a:solidFill>
                  <a:srgbClr val="7F7F7F"/>
                </a:solidFill>
                <a:latin typeface="Calibri" pitchFamily="34" charset="0"/>
                <a:ea typeface="Times New Roman" pitchFamily="18" charset="0"/>
                <a:cs typeface="Arial" pitchFamily="34" charset="0"/>
              </a:rPr>
            </a:br>
            <a:r>
              <a:rPr lang="en-GB" sz="1400" dirty="0" smtClean="0">
                <a:solidFill>
                  <a:srgbClr val="7F7F7F"/>
                </a:solidFill>
                <a:latin typeface="Calibri" pitchFamily="34" charset="0"/>
                <a:ea typeface="Times New Roman" pitchFamily="18" charset="0"/>
                <a:cs typeface="Arial" pitchFamily="34" charset="0"/>
              </a:rPr>
              <a:t> </a:t>
            </a:r>
            <a:r>
              <a:rPr lang="en-GB" sz="1400" dirty="0">
                <a:solidFill>
                  <a:srgbClr val="7F7F7F"/>
                </a:solidFill>
                <a:latin typeface="Calibri" pitchFamily="34" charset="0"/>
                <a:ea typeface="Times New Roman" pitchFamily="18" charset="0"/>
                <a:cs typeface="Arial" pitchFamily="34" charset="0"/>
              </a:rPr>
              <a:t>the </a:t>
            </a:r>
            <a:r>
              <a:rPr lang="en-GB" sz="1400" dirty="0" smtClean="0">
                <a:solidFill>
                  <a:srgbClr val="7F7F7F"/>
                </a:solidFill>
                <a:latin typeface="Calibri" pitchFamily="34" charset="0"/>
                <a:ea typeface="Times New Roman" pitchFamily="18" charset="0"/>
                <a:cs typeface="Arial" pitchFamily="34" charset="0"/>
              </a:rPr>
              <a:t>Department </a:t>
            </a:r>
            <a:r>
              <a:rPr lang="en-GB" sz="1400" dirty="0">
                <a:solidFill>
                  <a:srgbClr val="7F7F7F"/>
                </a:solidFill>
                <a:latin typeface="Calibri" pitchFamily="34" charset="0"/>
                <a:ea typeface="Times New Roman" pitchFamily="18" charset="0"/>
                <a:cs typeface="Arial" pitchFamily="34" charset="0"/>
              </a:rPr>
              <a:t>for Business, Energy and Industrial Strategy.</a:t>
            </a:r>
          </a:p>
          <a:p>
            <a:endParaRPr lang="en-GB" sz="1600" dirty="0"/>
          </a:p>
        </p:txBody>
      </p:sp>
      <p:sp>
        <p:nvSpPr>
          <p:cNvPr id="3" name="TextBox 2"/>
          <p:cNvSpPr txBox="1"/>
          <p:nvPr/>
        </p:nvSpPr>
        <p:spPr>
          <a:xfrm>
            <a:off x="1331640" y="2132856"/>
            <a:ext cx="6624736" cy="646331"/>
          </a:xfrm>
          <a:prstGeom prst="rect">
            <a:avLst/>
          </a:prstGeom>
          <a:noFill/>
        </p:spPr>
        <p:txBody>
          <a:bodyPr wrap="square" lIns="0" tIns="0" rIns="0" bIns="0" rtlCol="0">
            <a:noAutofit/>
          </a:bodyPr>
          <a:lstStyle/>
          <a:p>
            <a:pPr algn="ctr"/>
            <a:r>
              <a:rPr lang="en-GB" sz="3600" dirty="0">
                <a:latin typeface="Corbel" pitchFamily="34" charset="0"/>
              </a:rPr>
              <a:t>Thank you</a:t>
            </a:r>
            <a:endParaRPr lang="en-GB" sz="3600" b="1" dirty="0"/>
          </a:p>
          <a:p>
            <a:pPr algn="ctr"/>
            <a:endParaRPr lang="en-GB" dirty="0"/>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4"/>
          <p:cNvSpPr txBox="1">
            <a:spLocks/>
          </p:cNvSpPr>
          <p:nvPr/>
        </p:nvSpPr>
        <p:spPr>
          <a:xfrm>
            <a:off x="1080000" y="1800000"/>
            <a:ext cx="7236416" cy="4509320"/>
          </a:xfrm>
          <a:prstGeom prst="rect">
            <a:avLst/>
          </a:prstGeom>
        </p:spPr>
        <p:txBody>
          <a:bodyPr vert="horz" lIns="0" tIns="0" rIns="0" bIns="0" rtlCol="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GB" sz="3600" dirty="0" smtClean="0"/>
              <a:t>Workshop outputs</a:t>
            </a:r>
            <a:r>
              <a:rPr lang="en-GB" sz="3600" dirty="0"/>
              <a:t>:</a:t>
            </a:r>
          </a:p>
          <a:p>
            <a:pPr marL="342900" lvl="0" indent="-342900">
              <a:spcBef>
                <a:spcPct val="20000"/>
              </a:spcBef>
              <a:buClr>
                <a:srgbClr val="D63908"/>
              </a:buClr>
              <a:buSzPct val="125000"/>
              <a:buFont typeface="Arial" pitchFamily="34" charset="0"/>
              <a:buChar char="•"/>
              <a:defRPr/>
            </a:pPr>
            <a:endParaRPr lang="en-GB" sz="2400" dirty="0" smtClean="0"/>
          </a:p>
          <a:p>
            <a:pPr marL="342900" lvl="0" indent="-342900">
              <a:spcBef>
                <a:spcPct val="20000"/>
              </a:spcBef>
              <a:buClr>
                <a:srgbClr val="D63908"/>
              </a:buClr>
              <a:buSzPct val="125000"/>
              <a:buFont typeface="Arial" pitchFamily="34" charset="0"/>
              <a:buChar char="•"/>
              <a:defRPr/>
            </a:pPr>
            <a:r>
              <a:rPr lang="en-GB" sz="2400" dirty="0"/>
              <a:t>An initial list of high level policy objectives for possible inclusion within your neighbourhood </a:t>
            </a:r>
            <a:r>
              <a:rPr lang="en-GB" sz="2400" dirty="0" smtClean="0"/>
              <a:t>plan. </a:t>
            </a:r>
          </a:p>
          <a:p>
            <a:pPr marL="342900" lvl="0" indent="-342900">
              <a:spcBef>
                <a:spcPct val="20000"/>
              </a:spcBef>
              <a:buClr>
                <a:srgbClr val="D63908"/>
              </a:buClr>
              <a:buSzPct val="125000"/>
              <a:buFont typeface="Arial" pitchFamily="34" charset="0"/>
              <a:buChar char="•"/>
              <a:defRPr/>
            </a:pPr>
            <a:endParaRPr lang="en-GB" sz="2400" dirty="0"/>
          </a:p>
          <a:p>
            <a:pPr marL="342900" lvl="0" indent="-342900">
              <a:spcBef>
                <a:spcPct val="20000"/>
              </a:spcBef>
              <a:buClr>
                <a:srgbClr val="D63908"/>
              </a:buClr>
              <a:buSzPct val="125000"/>
              <a:buFont typeface="Arial" pitchFamily="34" charset="0"/>
              <a:buChar char="•"/>
              <a:defRPr/>
            </a:pPr>
            <a:r>
              <a:rPr lang="en-GB" sz="2400" dirty="0"/>
              <a:t>A list of possible community actions and initiatives which might sit alongside your neighbourhood </a:t>
            </a:r>
            <a:r>
              <a:rPr lang="en-GB" sz="2400" dirty="0" smtClean="0"/>
              <a:t>plan.</a:t>
            </a:r>
          </a:p>
          <a:p>
            <a:pPr marL="342900" lvl="0" indent="-342900">
              <a:spcBef>
                <a:spcPct val="20000"/>
              </a:spcBef>
              <a:buClr>
                <a:srgbClr val="D63908"/>
              </a:buClr>
              <a:buSzPct val="125000"/>
              <a:buFont typeface="Arial" pitchFamily="34" charset="0"/>
              <a:buChar char="•"/>
              <a:defRPr/>
            </a:pPr>
            <a:endParaRPr lang="en-GB" sz="2400" dirty="0"/>
          </a:p>
          <a:p>
            <a:pPr marL="342900" lvl="0" indent="-342900">
              <a:spcBef>
                <a:spcPct val="20000"/>
              </a:spcBef>
              <a:buClr>
                <a:srgbClr val="D63908"/>
              </a:buClr>
              <a:buSzPct val="125000"/>
              <a:buFont typeface="Arial" pitchFamily="34" charset="0"/>
              <a:buChar char="•"/>
              <a:defRPr/>
            </a:pPr>
            <a:r>
              <a:rPr lang="en-GB" sz="2400" dirty="0"/>
              <a:t>An action plan, setting out next steps and allocating actions to individuals within your group and </a:t>
            </a:r>
            <a:r>
              <a:rPr lang="en-GB" sz="2400" dirty="0" smtClean="0"/>
              <a:t>dates.</a:t>
            </a:r>
            <a:endParaRPr lang="en-GB" sz="2400" dirty="0"/>
          </a:p>
          <a:p>
            <a:pPr marL="342900" lvl="0" indent="-342900">
              <a:spcBef>
                <a:spcPct val="20000"/>
              </a:spcBef>
              <a:buClr>
                <a:srgbClr val="D63908"/>
              </a:buClr>
              <a:buSzPct val="125000"/>
              <a:buFont typeface="Arial" pitchFamily="34" charset="0"/>
              <a:buChar char="•"/>
              <a:defRPr/>
            </a:pPr>
            <a:endParaRPr lang="en-GB" sz="24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r="17713"/>
          <a:stretch/>
        </p:blipFill>
        <p:spPr>
          <a:xfrm>
            <a:off x="1619672" y="-27384"/>
            <a:ext cx="7524328" cy="1142328"/>
          </a:xfrm>
          <a:prstGeom prst="rect">
            <a:avLst/>
          </a:prstGeom>
        </p:spPr>
      </p:pic>
      <p:pic>
        <p:nvPicPr>
          <p:cNvPr id="7" name="Picture 2" descr="Image result for beis log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2048" b="17788"/>
          <a:stretch/>
        </p:blipFill>
        <p:spPr bwMode="auto">
          <a:xfrm>
            <a:off x="1403648" y="188640"/>
            <a:ext cx="1543746" cy="928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65664"/>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15884"/>
          <a:stretch/>
        </p:blipFill>
        <p:spPr>
          <a:xfrm>
            <a:off x="1452488" y="-27384"/>
            <a:ext cx="7691512" cy="1142328"/>
          </a:xfrm>
          <a:prstGeom prst="rect">
            <a:avLst/>
          </a:prstGeom>
        </p:spPr>
      </p:pic>
      <p:sp>
        <p:nvSpPr>
          <p:cNvPr id="7" name="Content Placeholder 4"/>
          <p:cNvSpPr txBox="1">
            <a:spLocks/>
          </p:cNvSpPr>
          <p:nvPr/>
        </p:nvSpPr>
        <p:spPr>
          <a:xfrm>
            <a:off x="428657" y="1135565"/>
            <a:ext cx="8715343" cy="5112569"/>
          </a:xfrm>
          <a:prstGeom prst="rect">
            <a:avLst/>
          </a:prstGeom>
        </p:spPr>
        <p:txBody>
          <a:bodyPr vert="horz" lIns="91440" tIns="45720" rIns="91440" bIns="45720" rtlCol="0">
            <a:noAutofit/>
          </a:bodyPr>
          <a:lstStyle/>
          <a:p>
            <a:pPr lvl="0" algn="ctr">
              <a:spcBef>
                <a:spcPct val="20000"/>
              </a:spcBef>
              <a:spcAft>
                <a:spcPct val="30000"/>
              </a:spcAft>
              <a:defRPr/>
            </a:pPr>
            <a:endParaRPr lang="en-GB" sz="2000" dirty="0"/>
          </a:p>
          <a:p>
            <a:pPr marL="342900" lvl="0" indent="-342900">
              <a:spcBef>
                <a:spcPct val="20000"/>
              </a:spcBef>
              <a:buClr>
                <a:srgbClr val="D63908"/>
              </a:buClr>
              <a:buSzPct val="125000"/>
              <a:defRPr/>
            </a:pPr>
            <a:endParaRPr lang="en-GB" sz="2400" dirty="0">
              <a:latin typeface="Calibri"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816622055"/>
              </p:ext>
            </p:extLst>
          </p:nvPr>
        </p:nvGraphicFramePr>
        <p:xfrm>
          <a:off x="1043608" y="1628800"/>
          <a:ext cx="7128792" cy="4619331"/>
        </p:xfrm>
        <a:graphic>
          <a:graphicData uri="http://schemas.openxmlformats.org/drawingml/2006/table">
            <a:tbl>
              <a:tblPr firstRow="1" firstCol="1" bandRow="1">
                <a:tableStyleId>{5C22544A-7EE6-4342-B048-85BDC9FD1C3A}</a:tableStyleId>
              </a:tblPr>
              <a:tblGrid>
                <a:gridCol w="1195651"/>
                <a:gridCol w="5933141"/>
              </a:tblGrid>
              <a:tr h="423511">
                <a:tc>
                  <a:txBody>
                    <a:bodyPr/>
                    <a:lstStyle/>
                    <a:p>
                      <a:pPr algn="ctr">
                        <a:lnSpc>
                          <a:spcPct val="115000"/>
                        </a:lnSpc>
                        <a:spcAft>
                          <a:spcPts val="0"/>
                        </a:spcAft>
                      </a:pPr>
                      <a:r>
                        <a:rPr lang="en-GB" sz="2000" dirty="0">
                          <a:effectLst/>
                        </a:rPr>
                        <a:t>6:30</a:t>
                      </a:r>
                      <a:endParaRPr lang="en-GB" sz="700" dirty="0">
                        <a:effectLst/>
                        <a:latin typeface="Calibri"/>
                        <a:ea typeface="Calibri"/>
                        <a:cs typeface="Times New Roman"/>
                      </a:endParaRPr>
                    </a:p>
                  </a:txBody>
                  <a:tcPr marL="22647" marR="22647" marT="0" marB="0"/>
                </a:tc>
                <a:tc>
                  <a:txBody>
                    <a:bodyPr/>
                    <a:lstStyle/>
                    <a:p>
                      <a:pPr marL="381635" algn="l">
                        <a:lnSpc>
                          <a:spcPct val="115000"/>
                        </a:lnSpc>
                        <a:spcAft>
                          <a:spcPts val="0"/>
                        </a:spcAft>
                      </a:pPr>
                      <a:r>
                        <a:rPr lang="en-GB" sz="2000" dirty="0">
                          <a:effectLst/>
                        </a:rPr>
                        <a:t>Arrivals – and tea and coffee </a:t>
                      </a:r>
                      <a:endParaRPr lang="en-GB" sz="700" dirty="0">
                        <a:effectLst/>
                        <a:latin typeface="Calibri"/>
                        <a:ea typeface="Calibri"/>
                        <a:cs typeface="Times New Roman"/>
                      </a:endParaRPr>
                    </a:p>
                  </a:txBody>
                  <a:tcPr marL="22647" marR="22647" marT="0" marB="0"/>
                </a:tc>
              </a:tr>
              <a:tr h="643345">
                <a:tc>
                  <a:txBody>
                    <a:bodyPr/>
                    <a:lstStyle/>
                    <a:p>
                      <a:pPr algn="ctr">
                        <a:lnSpc>
                          <a:spcPct val="115000"/>
                        </a:lnSpc>
                        <a:spcAft>
                          <a:spcPts val="0"/>
                        </a:spcAft>
                      </a:pPr>
                      <a:r>
                        <a:rPr lang="en-GB" sz="2000">
                          <a:effectLst/>
                        </a:rPr>
                        <a:t>7:00</a:t>
                      </a:r>
                      <a:endParaRPr lang="en-GB" sz="700">
                        <a:effectLst/>
                        <a:latin typeface="Calibri"/>
                        <a:ea typeface="Calibri"/>
                        <a:cs typeface="Times New Roman"/>
                      </a:endParaRPr>
                    </a:p>
                  </a:txBody>
                  <a:tcPr marL="22647" marR="22647" marT="0" marB="0"/>
                </a:tc>
                <a:tc>
                  <a:txBody>
                    <a:bodyPr/>
                    <a:lstStyle/>
                    <a:p>
                      <a:pPr marL="381635" algn="l">
                        <a:lnSpc>
                          <a:spcPct val="115000"/>
                        </a:lnSpc>
                        <a:spcAft>
                          <a:spcPts val="0"/>
                        </a:spcAft>
                      </a:pPr>
                      <a:r>
                        <a:rPr lang="en-GB" sz="2000" dirty="0">
                          <a:effectLst/>
                        </a:rPr>
                        <a:t>Welcome, introduction and ground rules </a:t>
                      </a:r>
                      <a:endParaRPr lang="en-GB" sz="700" dirty="0">
                        <a:effectLst/>
                        <a:latin typeface="Calibri"/>
                        <a:ea typeface="Calibri"/>
                        <a:cs typeface="Times New Roman"/>
                      </a:endParaRPr>
                    </a:p>
                  </a:txBody>
                  <a:tcPr marL="22647" marR="22647" marT="0" marB="0"/>
                </a:tc>
              </a:tr>
              <a:tr h="643345">
                <a:tc>
                  <a:txBody>
                    <a:bodyPr/>
                    <a:lstStyle/>
                    <a:p>
                      <a:pPr algn="ctr">
                        <a:lnSpc>
                          <a:spcPct val="115000"/>
                        </a:lnSpc>
                        <a:spcAft>
                          <a:spcPts val="0"/>
                        </a:spcAft>
                      </a:pPr>
                      <a:r>
                        <a:rPr lang="en-GB" sz="2000">
                          <a:effectLst/>
                        </a:rPr>
                        <a:t>7:10</a:t>
                      </a:r>
                      <a:endParaRPr lang="en-GB" sz="700">
                        <a:effectLst/>
                        <a:latin typeface="Calibri"/>
                        <a:ea typeface="Calibri"/>
                        <a:cs typeface="Times New Roman"/>
                      </a:endParaRPr>
                    </a:p>
                  </a:txBody>
                  <a:tcPr marL="22647" marR="22647" marT="0" marB="0"/>
                </a:tc>
                <a:tc>
                  <a:txBody>
                    <a:bodyPr/>
                    <a:lstStyle/>
                    <a:p>
                      <a:pPr marL="381635" algn="l">
                        <a:lnSpc>
                          <a:spcPct val="115000"/>
                        </a:lnSpc>
                        <a:spcAft>
                          <a:spcPts val="0"/>
                        </a:spcAft>
                      </a:pPr>
                      <a:r>
                        <a:rPr lang="en-GB" sz="2000">
                          <a:effectLst/>
                        </a:rPr>
                        <a:t>Presentation – Context of climate change</a:t>
                      </a:r>
                      <a:endParaRPr lang="en-GB" sz="700">
                        <a:effectLst/>
                        <a:latin typeface="Calibri"/>
                        <a:ea typeface="Calibri"/>
                        <a:cs typeface="Times New Roman"/>
                      </a:endParaRPr>
                    </a:p>
                  </a:txBody>
                  <a:tcPr marL="22647" marR="22647" marT="0" marB="0"/>
                </a:tc>
              </a:tr>
              <a:tr h="571740">
                <a:tc>
                  <a:txBody>
                    <a:bodyPr/>
                    <a:lstStyle/>
                    <a:p>
                      <a:pPr algn="ctr">
                        <a:lnSpc>
                          <a:spcPct val="115000"/>
                        </a:lnSpc>
                        <a:spcAft>
                          <a:spcPts val="0"/>
                        </a:spcAft>
                      </a:pPr>
                      <a:r>
                        <a:rPr lang="en-GB" sz="2000" dirty="0">
                          <a:effectLst/>
                        </a:rPr>
                        <a:t>7:25</a:t>
                      </a:r>
                      <a:endParaRPr lang="en-GB" sz="700" dirty="0">
                        <a:effectLst/>
                        <a:latin typeface="Calibri"/>
                        <a:ea typeface="Calibri"/>
                        <a:cs typeface="Times New Roman"/>
                      </a:endParaRPr>
                    </a:p>
                  </a:txBody>
                  <a:tcPr marL="22647" marR="22647" marT="0" marB="0"/>
                </a:tc>
                <a:tc>
                  <a:txBody>
                    <a:bodyPr/>
                    <a:lstStyle/>
                    <a:p>
                      <a:pPr marL="381635" marR="0" indent="0" algn="l" defTabSz="914400" rtl="0" eaLnBrk="1" fontAlgn="auto" latinLnBrk="0" hangingPunct="1">
                        <a:lnSpc>
                          <a:spcPct val="115000"/>
                        </a:lnSpc>
                        <a:spcBef>
                          <a:spcPts val="0"/>
                        </a:spcBef>
                        <a:spcAft>
                          <a:spcPts val="0"/>
                        </a:spcAft>
                        <a:buClrTx/>
                        <a:buSzTx/>
                        <a:buFontTx/>
                        <a:buNone/>
                        <a:tabLst/>
                        <a:defRPr/>
                      </a:pPr>
                      <a:r>
                        <a:rPr lang="en-GB" sz="2000" dirty="0" smtClean="0">
                          <a:effectLst/>
                        </a:rPr>
                        <a:t>Workshop – Policies</a:t>
                      </a:r>
                      <a:r>
                        <a:rPr lang="en-GB" sz="2000" baseline="0" dirty="0" smtClean="0">
                          <a:effectLst/>
                        </a:rPr>
                        <a:t> and objectives</a:t>
                      </a:r>
                      <a:endParaRPr lang="en-GB" sz="100" dirty="0" smtClean="0">
                        <a:effectLst/>
                        <a:latin typeface="+mn-lt"/>
                        <a:ea typeface="Calibri"/>
                        <a:cs typeface="Times New Roman"/>
                      </a:endParaRPr>
                    </a:p>
                    <a:p>
                      <a:pPr marL="381635" algn="l">
                        <a:lnSpc>
                          <a:spcPct val="115000"/>
                        </a:lnSpc>
                        <a:spcAft>
                          <a:spcPts val="0"/>
                        </a:spcAft>
                      </a:pPr>
                      <a:endParaRPr lang="en-GB" sz="700" dirty="0">
                        <a:effectLst/>
                        <a:latin typeface="Calibri"/>
                        <a:ea typeface="Calibri"/>
                        <a:cs typeface="Times New Roman"/>
                      </a:endParaRPr>
                    </a:p>
                  </a:txBody>
                  <a:tcPr marL="22647" marR="22647" marT="0" marB="0"/>
                </a:tc>
              </a:tr>
              <a:tr h="643345">
                <a:tc>
                  <a:txBody>
                    <a:bodyPr/>
                    <a:lstStyle/>
                    <a:p>
                      <a:pPr algn="ctr">
                        <a:lnSpc>
                          <a:spcPct val="115000"/>
                        </a:lnSpc>
                        <a:spcAft>
                          <a:spcPts val="0"/>
                        </a:spcAft>
                      </a:pPr>
                      <a:r>
                        <a:rPr lang="en-GB" sz="2000" dirty="0">
                          <a:effectLst/>
                        </a:rPr>
                        <a:t>8:30</a:t>
                      </a:r>
                      <a:endParaRPr lang="en-GB" sz="700" dirty="0">
                        <a:effectLst/>
                        <a:latin typeface="Calibri"/>
                        <a:ea typeface="Calibri"/>
                        <a:cs typeface="Times New Roman"/>
                      </a:endParaRPr>
                    </a:p>
                  </a:txBody>
                  <a:tcPr marL="22647" marR="22647" marT="0" marB="0"/>
                </a:tc>
                <a:tc>
                  <a:txBody>
                    <a:bodyPr/>
                    <a:lstStyle/>
                    <a:p>
                      <a:pPr marL="381635" algn="l">
                        <a:lnSpc>
                          <a:spcPct val="115000"/>
                        </a:lnSpc>
                        <a:spcAft>
                          <a:spcPts val="0"/>
                        </a:spcAft>
                      </a:pPr>
                      <a:r>
                        <a:rPr lang="en-GB" sz="2000" dirty="0">
                          <a:effectLst/>
                        </a:rPr>
                        <a:t>Coffee </a:t>
                      </a:r>
                      <a:r>
                        <a:rPr lang="en-GB" sz="2000" dirty="0" smtClean="0">
                          <a:effectLst/>
                        </a:rPr>
                        <a:t>&amp; </a:t>
                      </a:r>
                      <a:r>
                        <a:rPr lang="en-GB" sz="2000" dirty="0">
                          <a:effectLst/>
                        </a:rPr>
                        <a:t>tea break (and reflection opportunity)</a:t>
                      </a:r>
                      <a:endParaRPr lang="en-GB" sz="700" dirty="0">
                        <a:effectLst/>
                        <a:latin typeface="Calibri"/>
                        <a:ea typeface="Calibri"/>
                        <a:cs typeface="Times New Roman"/>
                      </a:endParaRPr>
                    </a:p>
                  </a:txBody>
                  <a:tcPr marL="22647" marR="22647" marT="0" marB="0"/>
                </a:tc>
              </a:tr>
              <a:tr h="847023">
                <a:tc>
                  <a:txBody>
                    <a:bodyPr/>
                    <a:lstStyle/>
                    <a:p>
                      <a:pPr algn="ctr">
                        <a:lnSpc>
                          <a:spcPct val="115000"/>
                        </a:lnSpc>
                        <a:spcAft>
                          <a:spcPts val="0"/>
                        </a:spcAft>
                      </a:pPr>
                      <a:r>
                        <a:rPr lang="en-GB" sz="2000">
                          <a:effectLst/>
                        </a:rPr>
                        <a:t>8:40</a:t>
                      </a:r>
                      <a:endParaRPr lang="en-GB" sz="700">
                        <a:effectLst/>
                        <a:latin typeface="Calibri"/>
                        <a:ea typeface="Calibri"/>
                        <a:cs typeface="Times New Roman"/>
                      </a:endParaRPr>
                    </a:p>
                  </a:txBody>
                  <a:tcPr marL="22647" marR="22647" marT="0" marB="0"/>
                </a:tc>
                <a:tc>
                  <a:txBody>
                    <a:bodyPr/>
                    <a:lstStyle/>
                    <a:p>
                      <a:pPr marL="381635" algn="l">
                        <a:lnSpc>
                          <a:spcPct val="100000"/>
                        </a:lnSpc>
                        <a:spcAft>
                          <a:spcPts val="0"/>
                        </a:spcAft>
                      </a:pPr>
                      <a:r>
                        <a:rPr lang="en-GB" sz="2000" dirty="0">
                          <a:effectLst/>
                        </a:rPr>
                        <a:t>Finalisation of objectives </a:t>
                      </a:r>
                      <a:r>
                        <a:rPr lang="en-GB" sz="2000" dirty="0" smtClean="0">
                          <a:effectLst/>
                        </a:rPr>
                        <a:t>and </a:t>
                      </a:r>
                      <a:r>
                        <a:rPr lang="en-GB" sz="2000" dirty="0">
                          <a:effectLst/>
                        </a:rPr>
                        <a:t>what can be done through planning</a:t>
                      </a:r>
                      <a:endParaRPr lang="en-GB" sz="700" dirty="0">
                        <a:effectLst/>
                        <a:latin typeface="Calibri"/>
                        <a:ea typeface="Calibri"/>
                        <a:cs typeface="Times New Roman"/>
                      </a:endParaRPr>
                    </a:p>
                  </a:txBody>
                  <a:tcPr marL="22647" marR="22647" marT="0" marB="0"/>
                </a:tc>
              </a:tr>
              <a:tr h="423511">
                <a:tc>
                  <a:txBody>
                    <a:bodyPr/>
                    <a:lstStyle/>
                    <a:p>
                      <a:pPr algn="ctr">
                        <a:lnSpc>
                          <a:spcPct val="115000"/>
                        </a:lnSpc>
                        <a:spcAft>
                          <a:spcPts val="0"/>
                        </a:spcAft>
                      </a:pPr>
                      <a:r>
                        <a:rPr lang="en-GB" sz="2000" dirty="0">
                          <a:effectLst/>
                        </a:rPr>
                        <a:t>8:50</a:t>
                      </a:r>
                      <a:endParaRPr lang="en-GB" sz="700" dirty="0">
                        <a:effectLst/>
                        <a:latin typeface="Calibri"/>
                        <a:ea typeface="Calibri"/>
                        <a:cs typeface="Times New Roman"/>
                      </a:endParaRPr>
                    </a:p>
                  </a:txBody>
                  <a:tcPr marL="22647" marR="22647" marT="0" marB="0"/>
                </a:tc>
                <a:tc>
                  <a:txBody>
                    <a:bodyPr/>
                    <a:lstStyle/>
                    <a:p>
                      <a:pPr marL="381635" algn="l">
                        <a:lnSpc>
                          <a:spcPct val="115000"/>
                        </a:lnSpc>
                        <a:spcAft>
                          <a:spcPts val="0"/>
                        </a:spcAft>
                      </a:pPr>
                      <a:r>
                        <a:rPr lang="en-GB" sz="2000" dirty="0">
                          <a:effectLst/>
                        </a:rPr>
                        <a:t>Agreeing next </a:t>
                      </a:r>
                      <a:r>
                        <a:rPr lang="en-GB" sz="2000" dirty="0" smtClean="0">
                          <a:effectLst/>
                        </a:rPr>
                        <a:t>steps</a:t>
                      </a:r>
                      <a:endParaRPr lang="en-GB" sz="700" dirty="0">
                        <a:effectLst/>
                        <a:latin typeface="Calibri"/>
                        <a:ea typeface="Calibri"/>
                        <a:cs typeface="Times New Roman"/>
                      </a:endParaRPr>
                    </a:p>
                  </a:txBody>
                  <a:tcPr marL="22647" marR="22647" marT="0" marB="0"/>
                </a:tc>
              </a:tr>
              <a:tr h="423511">
                <a:tc>
                  <a:txBody>
                    <a:bodyPr/>
                    <a:lstStyle/>
                    <a:p>
                      <a:pPr algn="ctr">
                        <a:lnSpc>
                          <a:spcPct val="115000"/>
                        </a:lnSpc>
                        <a:spcAft>
                          <a:spcPts val="0"/>
                        </a:spcAft>
                      </a:pPr>
                      <a:r>
                        <a:rPr lang="en-GB" sz="2000" dirty="0">
                          <a:effectLst/>
                        </a:rPr>
                        <a:t>9:00</a:t>
                      </a:r>
                      <a:endParaRPr lang="en-GB" sz="700" dirty="0">
                        <a:effectLst/>
                        <a:latin typeface="Calibri"/>
                        <a:ea typeface="Calibri"/>
                        <a:cs typeface="Times New Roman"/>
                      </a:endParaRPr>
                    </a:p>
                  </a:txBody>
                  <a:tcPr marL="22647" marR="22647" marT="0" marB="0"/>
                </a:tc>
                <a:tc>
                  <a:txBody>
                    <a:bodyPr/>
                    <a:lstStyle/>
                    <a:p>
                      <a:pPr marL="381635" algn="l">
                        <a:lnSpc>
                          <a:spcPct val="115000"/>
                        </a:lnSpc>
                        <a:spcAft>
                          <a:spcPts val="0"/>
                        </a:spcAft>
                      </a:pPr>
                      <a:r>
                        <a:rPr lang="en-GB" sz="2000" dirty="0">
                          <a:effectLst/>
                        </a:rPr>
                        <a:t>Close</a:t>
                      </a:r>
                      <a:endParaRPr lang="en-GB" sz="700" dirty="0">
                        <a:effectLst/>
                        <a:latin typeface="Calibri"/>
                        <a:ea typeface="Calibri"/>
                        <a:cs typeface="Times New Roman"/>
                      </a:endParaRPr>
                    </a:p>
                  </a:txBody>
                  <a:tcPr marL="22647" marR="22647" marT="0" marB="0"/>
                </a:tc>
              </a:tr>
            </a:tbl>
          </a:graphicData>
        </a:graphic>
      </p:graphicFrame>
      <p:pic>
        <p:nvPicPr>
          <p:cNvPr id="10" name="Picture 2" descr="Image result for beis 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2048" b="17788"/>
          <a:stretch/>
        </p:blipFill>
        <p:spPr bwMode="auto">
          <a:xfrm>
            <a:off x="1403648" y="188640"/>
            <a:ext cx="1543746" cy="92878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spTree>
    <p:extLst>
      <p:ext uri="{BB962C8B-B14F-4D97-AF65-F5344CB8AC3E}">
        <p14:creationId xmlns:p14="http://schemas.microsoft.com/office/powerpoint/2010/main" val="2486205169"/>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1080000" y="1800000"/>
            <a:ext cx="7056784" cy="3573216"/>
          </a:xfrm>
        </p:spPr>
        <p:txBody>
          <a:bodyPr lIns="0" tIns="0" rIns="0" bIns="0">
            <a:noAutofit/>
          </a:bodyPr>
          <a:lstStyle/>
          <a:p>
            <a:pPr marL="0" indent="0">
              <a:buNone/>
            </a:pPr>
            <a:r>
              <a:rPr lang="en-GB" sz="2400" b="1" dirty="0" smtClean="0"/>
              <a:t>Neighbourhood Plan</a:t>
            </a:r>
          </a:p>
          <a:p>
            <a:pPr marL="0" indent="0">
              <a:buNone/>
            </a:pPr>
            <a:r>
              <a:rPr lang="en-GB" sz="2400" i="1" dirty="0" smtClean="0"/>
              <a:t>Once </a:t>
            </a:r>
            <a:r>
              <a:rPr lang="en-GB" sz="2400" i="1" dirty="0"/>
              <a:t>adopted, neighbourhood plan policies have the same importance as your council’s planning policies</a:t>
            </a:r>
            <a:r>
              <a:rPr lang="en-GB" sz="2400" i="1" dirty="0" smtClean="0"/>
              <a:t>.</a:t>
            </a:r>
          </a:p>
          <a:p>
            <a:pPr marL="0" indent="0">
              <a:buNone/>
            </a:pPr>
            <a:endParaRPr lang="en-GB" sz="2400" i="1" dirty="0"/>
          </a:p>
          <a:p>
            <a:pPr marL="0" lvl="1" indent="0" eaLnBrk="0" hangingPunct="0">
              <a:buNone/>
            </a:pPr>
            <a:r>
              <a:rPr lang="en-GB" b="1" dirty="0" smtClean="0"/>
              <a:t>The basic conditions are that </a:t>
            </a:r>
            <a:r>
              <a:rPr lang="en-GB" b="1" dirty="0"/>
              <a:t>the neighbourhood plan</a:t>
            </a:r>
            <a:r>
              <a:rPr lang="en-GB" b="1" dirty="0" smtClean="0"/>
              <a:t>:</a:t>
            </a:r>
            <a:endParaRPr lang="en-GB" b="1" dirty="0"/>
          </a:p>
          <a:p>
            <a:pPr marL="342900" lvl="1" indent="-342900" eaLnBrk="0" hangingPunct="0">
              <a:spcBef>
                <a:spcPts val="1200"/>
              </a:spcBef>
              <a:buFont typeface="Arial" pitchFamily="34" charset="0"/>
              <a:buChar char="•"/>
            </a:pPr>
            <a:r>
              <a:rPr lang="en-GB" dirty="0"/>
              <a:t>Contributes to the achievement of sustainable </a:t>
            </a:r>
            <a:r>
              <a:rPr lang="en-GB" dirty="0" smtClean="0"/>
              <a:t>development.</a:t>
            </a:r>
            <a:endParaRPr lang="en-GB" dirty="0"/>
          </a:p>
          <a:p>
            <a:pPr marL="342900" lvl="1" indent="-342900" eaLnBrk="0" hangingPunct="0">
              <a:spcBef>
                <a:spcPts val="1200"/>
              </a:spcBef>
              <a:buFont typeface="Arial" pitchFamily="34" charset="0"/>
              <a:buChar char="•"/>
            </a:pPr>
            <a:r>
              <a:rPr lang="en-GB" dirty="0"/>
              <a:t>Is in general conformity with the strategic policies contained in the development </a:t>
            </a:r>
            <a:r>
              <a:rPr lang="en-GB" dirty="0" smtClean="0"/>
              <a:t>plan.</a:t>
            </a:r>
            <a:endParaRPr lang="en-GB" dirty="0"/>
          </a:p>
          <a:p>
            <a:pPr marL="342900" lvl="1" indent="-342900" eaLnBrk="0" hangingPunct="0">
              <a:spcBef>
                <a:spcPts val="1200"/>
              </a:spcBef>
              <a:buFont typeface="Arial" pitchFamily="34" charset="0"/>
              <a:buChar char="•"/>
            </a:pPr>
            <a:r>
              <a:rPr lang="en-GB" dirty="0"/>
              <a:t>Does not breach EU </a:t>
            </a:r>
            <a:r>
              <a:rPr lang="en-GB" dirty="0" smtClean="0"/>
              <a:t>obligations.</a:t>
            </a:r>
            <a:endParaRPr lang="en-GB" dirty="0"/>
          </a:p>
          <a:p>
            <a:pPr marL="0" indent="0">
              <a:buNone/>
            </a:pPr>
            <a:endParaRPr lang="en-GB" sz="2400" i="1"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r="15354"/>
          <a:stretch/>
        </p:blipFill>
        <p:spPr>
          <a:xfrm>
            <a:off x="1447018" y="3374"/>
            <a:ext cx="7740000" cy="1142328"/>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738" y="109715"/>
            <a:ext cx="994073" cy="1086628"/>
          </a:xfrm>
          <a:prstGeom prst="rect">
            <a:avLst/>
          </a:prstGeom>
        </p:spPr>
      </p:pic>
      <p:pic>
        <p:nvPicPr>
          <p:cNvPr id="10" name="Picture 2" descr="Image result for beis log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2048" b="17788"/>
          <a:stretch/>
        </p:blipFill>
        <p:spPr bwMode="auto">
          <a:xfrm>
            <a:off x="1419349" y="188639"/>
            <a:ext cx="1543746" cy="928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756507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idx="4294967295"/>
          </p:nvPr>
        </p:nvSpPr>
        <p:spPr>
          <a:xfrm>
            <a:off x="755576" y="1800000"/>
            <a:ext cx="7884488" cy="1014847"/>
          </a:xfrm>
        </p:spPr>
        <p:txBody>
          <a:bodyPr lIns="0" tIns="0" rIns="0" bIns="0" anchor="t" anchorCtr="0">
            <a:noAutofit/>
          </a:bodyPr>
          <a:lstStyle/>
          <a:p>
            <a:pPr algn="l" eaLnBrk="1" hangingPunct="1"/>
            <a:r>
              <a:rPr lang="en-GB" sz="3600" dirty="0" smtClean="0">
                <a:latin typeface="+mn-lt"/>
              </a:rPr>
              <a:t>Why a </a:t>
            </a:r>
            <a:r>
              <a:rPr lang="en-GB" sz="3600" dirty="0">
                <a:latin typeface="+mn-lt"/>
              </a:rPr>
              <a:t>“sustainable” </a:t>
            </a:r>
            <a:r>
              <a:rPr lang="en-GB" sz="3600" dirty="0" smtClean="0">
                <a:latin typeface="+mn-lt"/>
              </a:rPr>
              <a:t>Neighbourhood </a:t>
            </a:r>
            <a:r>
              <a:rPr lang="en-GB" sz="3600" dirty="0">
                <a:latin typeface="+mn-lt"/>
              </a:rPr>
              <a:t>Plan?</a:t>
            </a:r>
          </a:p>
        </p:txBody>
      </p:sp>
      <p:pic>
        <p:nvPicPr>
          <p:cNvPr id="2050" name="Picture 2" descr="Atmosphere SPM"/>
          <p:cNvPicPr>
            <a:picLocks noChangeAspect="1" noChangeArrowheads="1"/>
          </p:cNvPicPr>
          <p:nvPr/>
        </p:nvPicPr>
        <p:blipFill>
          <a:blip r:embed="rId3" cstate="print"/>
          <a:srcRect l="4317"/>
          <a:stretch>
            <a:fillRect/>
          </a:stretch>
        </p:blipFill>
        <p:spPr bwMode="auto">
          <a:xfrm>
            <a:off x="539552" y="3309230"/>
            <a:ext cx="3932420" cy="2069864"/>
          </a:xfrm>
          <a:prstGeom prst="rect">
            <a:avLst/>
          </a:prstGeom>
          <a:noFill/>
        </p:spPr>
      </p:pic>
      <p:sp>
        <p:nvSpPr>
          <p:cNvPr id="7" name="TextBox 6"/>
          <p:cNvSpPr txBox="1"/>
          <p:nvPr/>
        </p:nvSpPr>
        <p:spPr>
          <a:xfrm>
            <a:off x="1421650" y="6264315"/>
            <a:ext cx="1952779" cy="369332"/>
          </a:xfrm>
          <a:prstGeom prst="rect">
            <a:avLst/>
          </a:prstGeom>
          <a:noFill/>
        </p:spPr>
        <p:txBody>
          <a:bodyPr wrap="square" rtlCol="0">
            <a:spAutoFit/>
          </a:bodyPr>
          <a:lstStyle/>
          <a:p>
            <a:r>
              <a:rPr lang="en-GB" sz="1200" dirty="0"/>
              <a:t>Link: </a:t>
            </a:r>
            <a:r>
              <a:rPr lang="en-GB" sz="1200" dirty="0">
                <a:hlinkClick r:id="rId4"/>
              </a:rPr>
              <a:t>http://bit.ly/1C0wE5v</a:t>
            </a:r>
            <a:r>
              <a:rPr lang="en-GB" dirty="0"/>
              <a:t> </a:t>
            </a:r>
          </a:p>
        </p:txBody>
      </p:sp>
      <p:pic>
        <p:nvPicPr>
          <p:cNvPr id="10" name="Picture 2" descr="Temp Trends"/>
          <p:cNvPicPr>
            <a:picLocks noChangeAspect="1" noChangeArrowheads="1"/>
          </p:cNvPicPr>
          <p:nvPr/>
        </p:nvPicPr>
        <p:blipFill>
          <a:blip r:embed="rId5" cstate="print"/>
          <a:srcRect/>
          <a:stretch>
            <a:fillRect/>
          </a:stretch>
        </p:blipFill>
        <p:spPr bwMode="auto">
          <a:xfrm>
            <a:off x="4644008" y="3174667"/>
            <a:ext cx="3943454" cy="2323054"/>
          </a:xfrm>
          <a:prstGeom prst="rect">
            <a:avLst/>
          </a:prstGeom>
          <a:noFill/>
        </p:spPr>
      </p:pic>
      <p:pic>
        <p:nvPicPr>
          <p:cNvPr id="11" name="Picture 10"/>
          <p:cNvPicPr>
            <a:picLocks noChangeAspect="1"/>
          </p:cNvPicPr>
          <p:nvPr/>
        </p:nvPicPr>
        <p:blipFill rotWithShape="1">
          <a:blip r:embed="rId6" cstate="print">
            <a:extLst>
              <a:ext uri="{28A0092B-C50C-407E-A947-70E740481C1C}">
                <a14:useLocalDpi xmlns:a14="http://schemas.microsoft.com/office/drawing/2010/main" val="0"/>
              </a:ext>
            </a:extLst>
          </a:blip>
          <a:srcRect r="16926"/>
          <a:stretch/>
        </p:blipFill>
        <p:spPr>
          <a:xfrm>
            <a:off x="1547664" y="0"/>
            <a:ext cx="7596336" cy="1142328"/>
          </a:xfrm>
          <a:prstGeom prst="rect">
            <a:avLst/>
          </a:prstGeom>
        </p:spPr>
      </p:pic>
      <p:pic>
        <p:nvPicPr>
          <p:cNvPr id="12" name="Picture 2" descr="Image result for beis logo"/>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2048" b="17788"/>
          <a:stretch/>
        </p:blipFill>
        <p:spPr bwMode="auto">
          <a:xfrm>
            <a:off x="1403648" y="188640"/>
            <a:ext cx="1543746" cy="92878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spTree>
    <p:extLst>
      <p:ext uri="{BB962C8B-B14F-4D97-AF65-F5344CB8AC3E}">
        <p14:creationId xmlns:p14="http://schemas.microsoft.com/office/powerpoint/2010/main" val="480514297"/>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8386" y="6343895"/>
            <a:ext cx="8229600" cy="397473"/>
          </a:xfrm>
        </p:spPr>
        <p:txBody>
          <a:bodyPr>
            <a:noAutofit/>
          </a:bodyPr>
          <a:lstStyle/>
          <a:p>
            <a:pPr marL="0" indent="0" algn="ctr">
              <a:buNone/>
            </a:pPr>
            <a:r>
              <a:rPr lang="en-GB" sz="1800" dirty="0" smtClean="0">
                <a:hlinkClick r:id="rId3"/>
              </a:rPr>
              <a:t>www.youtube.com/watch?v=-yIHxOui9nQ</a:t>
            </a:r>
            <a:endParaRPr lang="en-GB" sz="1800" dirty="0"/>
          </a:p>
        </p:txBody>
      </p:sp>
      <p:pic>
        <p:nvPicPr>
          <p:cNvPr id="1026"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77" y="1268760"/>
            <a:ext cx="8885310"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r="16926"/>
          <a:stretch/>
        </p:blipFill>
        <p:spPr>
          <a:xfrm>
            <a:off x="1547664" y="0"/>
            <a:ext cx="7596336" cy="1155847"/>
          </a:xfrm>
          <a:prstGeom prst="rect">
            <a:avLst/>
          </a:prstGeom>
        </p:spPr>
      </p:pic>
      <p:pic>
        <p:nvPicPr>
          <p:cNvPr id="9" name="Picture 2" descr="Image result for beis logo"/>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2048" b="17788"/>
          <a:stretch/>
        </p:blipFill>
        <p:spPr bwMode="auto">
          <a:xfrm>
            <a:off x="1403648" y="188640"/>
            <a:ext cx="1543746" cy="92878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spTree>
    <p:extLst>
      <p:ext uri="{BB962C8B-B14F-4D97-AF65-F5344CB8AC3E}">
        <p14:creationId xmlns:p14="http://schemas.microsoft.com/office/powerpoint/2010/main" val="984698045"/>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23713" y="6426868"/>
            <a:ext cx="1952779" cy="369332"/>
          </a:xfrm>
          <a:prstGeom prst="rect">
            <a:avLst/>
          </a:prstGeom>
          <a:noFill/>
        </p:spPr>
        <p:txBody>
          <a:bodyPr wrap="square" rtlCol="0">
            <a:spAutoFit/>
          </a:bodyPr>
          <a:lstStyle/>
          <a:p>
            <a:r>
              <a:rPr lang="en-GB" sz="1200" dirty="0"/>
              <a:t>Link: </a:t>
            </a:r>
            <a:r>
              <a:rPr lang="en-GB" sz="1200" dirty="0">
                <a:hlinkClick r:id="rId3"/>
              </a:rPr>
              <a:t>http://bit.ly/1C0wE5v</a:t>
            </a:r>
            <a:r>
              <a:rPr lang="en-GB" dirty="0"/>
              <a:t> </a:t>
            </a:r>
          </a:p>
        </p:txBody>
      </p:sp>
      <p:sp>
        <p:nvSpPr>
          <p:cNvPr id="2" name="Rectangle 1"/>
          <p:cNvSpPr/>
          <p:nvPr/>
        </p:nvSpPr>
        <p:spPr>
          <a:xfrm>
            <a:off x="449759" y="2708920"/>
            <a:ext cx="8280920" cy="1508105"/>
          </a:xfrm>
          <a:prstGeom prst="rect">
            <a:avLst/>
          </a:prstGeom>
        </p:spPr>
        <p:txBody>
          <a:bodyPr wrap="square" lIns="0" tIns="0" rIns="0" bIns="0">
            <a:spAutoFit/>
          </a:bodyPr>
          <a:lstStyle/>
          <a:p>
            <a:pPr algn="ctr">
              <a:buFontTx/>
              <a:buNone/>
            </a:pPr>
            <a:r>
              <a:rPr lang="en-GB" sz="4000" dirty="0" smtClean="0">
                <a:latin typeface="+mj-lt"/>
                <a:ea typeface="+mj-ea"/>
                <a:cs typeface="+mj-cs"/>
              </a:rPr>
              <a:t>When </a:t>
            </a:r>
            <a:r>
              <a:rPr lang="en-GB" sz="4000" dirty="0">
                <a:latin typeface="+mj-lt"/>
                <a:ea typeface="+mj-ea"/>
                <a:cs typeface="+mj-cs"/>
              </a:rPr>
              <a:t>was the hottest year </a:t>
            </a:r>
            <a:r>
              <a:rPr lang="en-GB" sz="4000" dirty="0" smtClean="0">
                <a:latin typeface="+mj-lt"/>
                <a:ea typeface="+mj-ea"/>
                <a:cs typeface="+mj-cs"/>
              </a:rPr>
              <a:t/>
            </a:r>
            <a:br>
              <a:rPr lang="en-GB" sz="4000" dirty="0" smtClean="0">
                <a:latin typeface="+mj-lt"/>
                <a:ea typeface="+mj-ea"/>
                <a:cs typeface="+mj-cs"/>
              </a:rPr>
            </a:br>
            <a:r>
              <a:rPr lang="en-GB" sz="4000" dirty="0" smtClean="0">
                <a:latin typeface="+mj-lt"/>
                <a:ea typeface="+mj-ea"/>
                <a:cs typeface="+mj-cs"/>
              </a:rPr>
              <a:t>on </a:t>
            </a:r>
            <a:r>
              <a:rPr lang="en-GB" sz="4000" dirty="0">
                <a:latin typeface="+mj-lt"/>
                <a:ea typeface="+mj-ea"/>
                <a:cs typeface="+mj-cs"/>
              </a:rPr>
              <a:t>record globally?</a:t>
            </a:r>
          </a:p>
          <a:p>
            <a:pPr>
              <a:buFontTx/>
              <a:buChar char="-"/>
            </a:pPr>
            <a:endParaRPr lang="en-GB" dirty="0"/>
          </a:p>
        </p:txBody>
      </p:sp>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r="15884"/>
          <a:stretch/>
        </p:blipFill>
        <p:spPr>
          <a:xfrm>
            <a:off x="1452488" y="-27384"/>
            <a:ext cx="7691512" cy="1142328"/>
          </a:xfrm>
          <a:prstGeom prst="rect">
            <a:avLst/>
          </a:prstGeom>
        </p:spPr>
      </p:pic>
      <p:pic>
        <p:nvPicPr>
          <p:cNvPr id="12" name="Picture 2" descr="Image result for beis log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2048" b="17788"/>
          <a:stretch/>
        </p:blipFill>
        <p:spPr bwMode="auto">
          <a:xfrm>
            <a:off x="1403648" y="188640"/>
            <a:ext cx="1543746" cy="92878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spTree>
    <p:extLst>
      <p:ext uri="{BB962C8B-B14F-4D97-AF65-F5344CB8AC3E}">
        <p14:creationId xmlns:p14="http://schemas.microsoft.com/office/powerpoint/2010/main" val="322536604"/>
      </p:ext>
    </p:extLst>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age result for heat wave uk 2018"/>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043704" y="2636913"/>
            <a:ext cx="3923785" cy="4025984"/>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Image result for climate change + floodi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72326" y="188640"/>
            <a:ext cx="4771379" cy="330512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result for uk grass fires"/>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72325" y="3489735"/>
            <a:ext cx="4771379" cy="317316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583882" y="3001857"/>
            <a:ext cx="3826367" cy="646331"/>
          </a:xfrm>
          <a:prstGeom prst="rect">
            <a:avLst/>
          </a:prstGeom>
          <a:solidFill>
            <a:schemeClr val="tx1"/>
          </a:solidFill>
        </p:spPr>
        <p:txBody>
          <a:bodyPr wrap="none" lIns="91440" tIns="45720" rIns="91440" bIns="45720">
            <a:spAutoFit/>
          </a:bodyPr>
          <a:lstStyle/>
          <a:p>
            <a:pPr algn="ctr"/>
            <a:r>
              <a:rPr lang="en-GB" sz="36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UK climate impacts</a:t>
            </a:r>
            <a:endParaRPr lang="en-GB" sz="36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2052" name="Picture 4" descr="Image result for somerset floods"/>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5039968" y="185419"/>
            <a:ext cx="3927521" cy="2523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842614"/>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11608</TotalTime>
  <Words>2421</Words>
  <Application>Microsoft Office PowerPoint</Application>
  <PresentationFormat>On-screen Show (4:3)</PresentationFormat>
  <Paragraphs>295</Paragraphs>
  <Slides>26</Slides>
  <Notes>24</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Why a “sustainable” Neighbourhood Plan?</vt:lpstr>
      <vt:lpstr>PowerPoint Presentation</vt:lpstr>
      <vt:lpstr>PowerPoint Presentation</vt:lpstr>
      <vt:lpstr>PowerPoint Presentation</vt:lpstr>
      <vt:lpstr>Extreme weather events in the UK</vt:lpstr>
      <vt:lpstr>PowerPoint Presentation</vt:lpstr>
      <vt:lpstr>PowerPoint Presentation</vt:lpstr>
      <vt:lpstr>PowerPoint Presentation</vt:lpstr>
      <vt:lpstr>PowerPoint Presentation</vt:lpstr>
      <vt:lpstr>IPPC report 2018 - Global warming of 1.5°C </vt:lpstr>
      <vt:lpstr>IPPC report 2018 - Global warming of 1.5°C </vt:lpstr>
      <vt:lpstr>PowerPoint Presentation</vt:lpstr>
      <vt:lpstr>PowerPoint Presentation</vt:lpstr>
      <vt:lpstr>PowerPoint Presentation</vt:lpstr>
      <vt:lpstr>PowerPoint Presentation</vt:lpstr>
      <vt:lpstr>PowerPoint Presentation</vt:lpstr>
      <vt:lpstr>What can and can’t you have influence over through planning?</vt:lpstr>
      <vt:lpstr>What can and can’t you have influence over through planning - summary</vt:lpstr>
      <vt:lpstr>Tea break!</vt:lpstr>
      <vt:lpstr>PowerPoint Presentation</vt:lpstr>
      <vt:lpstr>PowerPoint Presentation</vt:lpstr>
    </vt:vector>
  </TitlesOfParts>
  <Company>Centre for Sustainable Energy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Simon Roberts</dc:creator>
  <cp:lastModifiedBy>Tim Weisselberg</cp:lastModifiedBy>
  <cp:revision>433</cp:revision>
  <cp:lastPrinted>2019-02-26T17:47:41Z</cp:lastPrinted>
  <dcterms:created xsi:type="dcterms:W3CDTF">2010-11-21T14:42:29Z</dcterms:created>
  <dcterms:modified xsi:type="dcterms:W3CDTF">2019-09-11T10:27:34Z</dcterms:modified>
</cp:coreProperties>
</file>