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handoutMasterIdLst>
    <p:handoutMasterId r:id="rId17"/>
  </p:handoutMasterIdLst>
  <p:sldIdLst>
    <p:sldId id="480" r:id="rId2"/>
    <p:sldId id="442" r:id="rId3"/>
    <p:sldId id="525" r:id="rId4"/>
    <p:sldId id="507" r:id="rId5"/>
    <p:sldId id="537" r:id="rId6"/>
    <p:sldId id="533" r:id="rId7"/>
    <p:sldId id="536" r:id="rId8"/>
    <p:sldId id="515" r:id="rId9"/>
    <p:sldId id="513" r:id="rId10"/>
    <p:sldId id="538" r:id="rId11"/>
    <p:sldId id="539" r:id="rId12"/>
    <p:sldId id="540" r:id="rId13"/>
    <p:sldId id="541" r:id="rId14"/>
    <p:sldId id="542" r:id="rId15"/>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434">
          <p15:clr>
            <a:srgbClr val="A4A3A4"/>
          </p15:clr>
        </p15:guide>
        <p15:guide id="2" pos="476">
          <p15:clr>
            <a:srgbClr val="A4A3A4"/>
          </p15:clr>
        </p15:guide>
      </p15:sldGuideLst>
    </p:ext>
    <p:ext uri="{2D200454-40CA-4A62-9FC3-DE9A4176ACB9}">
      <p15:notesGuideLst xmlns:p15="http://schemas.microsoft.com/office/powerpoint/2012/main">
        <p15:guide id="1" orient="horz" pos="3131" userDrawn="1">
          <p15:clr>
            <a:srgbClr val="A4A3A4"/>
          </p15:clr>
        </p15:guide>
        <p15:guide id="2" pos="2130" userDrawn="1">
          <p15:clr>
            <a:srgbClr val="A4A3A4"/>
          </p15:clr>
        </p15:guide>
        <p15:guide id="3" orient="horz" pos="3126">
          <p15:clr>
            <a:srgbClr val="A4A3A4"/>
          </p15:clr>
        </p15:guide>
        <p15:guide id="4" pos="2142">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DS - CSE" initials="DS" lastIdx="8"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a:srgbClr val="FFFF99"/>
    <a:srgbClr val="FFFF66"/>
    <a:srgbClr val="E0E1E4"/>
    <a:srgbClr val="00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EC20E35-A176-4012-BC5E-935CFFF8708E}" styleName="Medium Style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740" autoAdjust="0"/>
    <p:restoredTop sz="52581" autoAdjust="0"/>
  </p:normalViewPr>
  <p:slideViewPr>
    <p:cSldViewPr showGuides="1">
      <p:cViewPr varScale="1">
        <p:scale>
          <a:sx n="48" d="100"/>
          <a:sy n="48" d="100"/>
        </p:scale>
        <p:origin x="1986" y="54"/>
      </p:cViewPr>
      <p:guideLst>
        <p:guide orient="horz" pos="1434"/>
        <p:guide pos="476"/>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1302"/>
    </p:cViewPr>
  </p:sorterViewPr>
  <p:notesViewPr>
    <p:cSldViewPr showGuides="1">
      <p:cViewPr>
        <p:scale>
          <a:sx n="150" d="100"/>
          <a:sy n="150" d="100"/>
        </p:scale>
        <p:origin x="-1800" y="126"/>
      </p:cViewPr>
      <p:guideLst>
        <p:guide orient="horz" pos="3131"/>
        <p:guide pos="2130"/>
        <p:guide orient="horz" pos="3126"/>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commentAuthors" Target="commentAuthors.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ata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image" Target="../media/image19.png"/></Relationships>
</file>

<file path=ppt/diagrams/colors1.xml><?xml version="1.0" encoding="utf-8"?>
<dgm:colorsDef xmlns:dgm="http://schemas.openxmlformats.org/drawingml/2006/diagram" xmlns:a="http://schemas.openxmlformats.org/drawingml/2006/main" uniqueId="urn:microsoft.com/office/officeart/2005/8/colors/accent6_1">
  <dgm:title val=""/>
  <dgm:desc val=""/>
  <dgm:catLst>
    <dgm:cat type="accent6" pri="11100"/>
  </dgm:catLst>
  <dgm:styleLbl name="node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6">
        <a:shade val="80000"/>
      </a:schemeClr>
    </dgm:linClrLst>
    <dgm:effectClrLst/>
    <dgm:txLinClrLst/>
    <dgm:txFillClrLst/>
    <dgm:txEffectClrLst/>
  </dgm:styleLbl>
  <dgm:styleLbl name="node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f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align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bgImgPlace1">
    <dgm:fillClrLst meth="repeat">
      <a:schemeClr val="accent6">
        <a:tint val="40000"/>
      </a:schemeClr>
    </dgm:fillClrLst>
    <dgm:linClrLst meth="repeat">
      <a:schemeClr val="accent6">
        <a:shade val="80000"/>
      </a:schemeClr>
    </dgm:linClrLst>
    <dgm:effectClrLst/>
    <dgm:txLinClrLst/>
    <dgm:txFillClrLst meth="repeat">
      <a:schemeClr val="lt1"/>
    </dgm:txFillClrLst>
    <dgm:txEffectClrLst/>
  </dgm:styleLbl>
  <dgm:styleLbl name="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f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bgSibTrans2D1">
    <dgm:fillClrLst meth="repeat">
      <a:schemeClr val="accent6">
        <a:tint val="60000"/>
      </a:schemeClr>
    </dgm:fillClrLst>
    <dgm:linClrLst meth="repeat">
      <a:schemeClr val="accent6">
        <a:tint val="60000"/>
      </a:schemeClr>
    </dgm:linClrLst>
    <dgm:effectClrLst/>
    <dgm:txLinClrLst/>
    <dgm:txFillClrLst meth="repeat">
      <a:schemeClr val="dk1"/>
    </dgm:txFillClrLst>
    <dgm:txEffectClrLst/>
  </dgm:styleLbl>
  <dgm:styleLbl name="sibTrans1D1">
    <dgm:fillClrLst meth="repeat">
      <a:schemeClr val="accent6"/>
    </dgm:fillClrLst>
    <dgm:linClrLst meth="repeat">
      <a:schemeClr val="accent6"/>
    </dgm:linClrLst>
    <dgm:effectClrLst/>
    <dgm:txLinClrLst/>
    <dgm:txFillClrLst meth="repeat">
      <a:schemeClr val="tx1"/>
    </dgm:txFillClrLst>
    <dgm:txEffectClrLst/>
  </dgm:styleLbl>
  <dgm:styleLbl name="callout">
    <dgm:fillClrLst meth="repeat">
      <a:schemeClr val="accent6"/>
    </dgm:fillClrLst>
    <dgm:linClrLst meth="repeat">
      <a:schemeClr val="accent6"/>
    </dgm:linClrLst>
    <dgm:effectClrLst/>
    <dgm:txLinClrLst/>
    <dgm:txFillClrLst meth="repeat">
      <a:schemeClr val="tx1"/>
    </dgm:txFillClrLst>
    <dgm:txEffectClrLst/>
  </dgm:styleLbl>
  <dgm:styleLbl name="asst0">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6">
        <a:shade val="80000"/>
      </a:schemeClr>
    </dgm:linClrLst>
    <dgm:effectClrLst/>
    <dgm:txLinClrLst/>
    <dgm:txFillClrLst meth="repeat">
      <a:schemeClr val="dk1"/>
    </dgm:txFillClrLst>
    <dgm:txEffectClrLst/>
  </dgm:styleLbl>
  <dgm:styleLbl name="parChTrans2D1">
    <dgm:fillClrLst meth="repeat">
      <a:schemeClr val="accent6">
        <a:tint val="60000"/>
      </a:schemeClr>
    </dgm:fillClrLst>
    <dgm:linClrLst meth="repeat">
      <a:schemeClr val="accent6">
        <a:tint val="60000"/>
      </a:schemeClr>
    </dgm:linClrLst>
    <dgm:effectClrLst/>
    <dgm:txLinClrLst/>
    <dgm:txFillClrLst/>
    <dgm:txEffectClrLst/>
  </dgm:styleLbl>
  <dgm:styleLbl name="parChTrans2D2">
    <dgm:fillClrLst meth="repeat">
      <a:schemeClr val="accent6"/>
    </dgm:fillClrLst>
    <dgm:linClrLst meth="repeat">
      <a:schemeClr val="accent6"/>
    </dgm:linClrLst>
    <dgm:effectClrLst/>
    <dgm:txLinClrLst/>
    <dgm:txFillClrLst/>
    <dgm:txEffectClrLst/>
  </dgm:styleLbl>
  <dgm:styleLbl name="parChTrans2D3">
    <dgm:fillClrLst meth="repeat">
      <a:schemeClr val="accent6"/>
    </dgm:fillClrLst>
    <dgm:linClrLst meth="repeat">
      <a:schemeClr val="accent6"/>
    </dgm:linClrLst>
    <dgm:effectClrLst/>
    <dgm:txLinClrLst/>
    <dgm:txFillClrLst/>
    <dgm:txEffectClrLst/>
  </dgm:styleLbl>
  <dgm:styleLbl name="parChTrans2D4">
    <dgm:fillClrLst meth="repeat">
      <a:schemeClr val="accent6"/>
    </dgm:fillClrLst>
    <dgm:linClrLst meth="repeat">
      <a:schemeClr val="accent6"/>
    </dgm:linClrLst>
    <dgm:effectClrLst/>
    <dgm:txLinClrLst/>
    <dgm:txFillClrLst meth="repeat">
      <a:schemeClr val="lt1"/>
    </dgm:txFillClrLst>
    <dgm:txEffectClrLst/>
  </dgm:styleLbl>
  <dgm:styleLbl name="parChTrans1D1">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2">
    <dgm:fillClrLst meth="repeat">
      <a:schemeClr val="accent6"/>
    </dgm:fillClrLst>
    <dgm:linClrLst meth="repeat">
      <a:schemeClr val="accent6">
        <a:shade val="60000"/>
      </a:schemeClr>
    </dgm:linClrLst>
    <dgm:effectClrLst/>
    <dgm:txLinClrLst/>
    <dgm:txFillClrLst meth="repeat">
      <a:schemeClr val="tx1"/>
    </dgm:txFillClrLst>
    <dgm:txEffectClrLst/>
  </dgm:styleLbl>
  <dgm:styleLbl name="parChTrans1D3">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parChTrans1D4">
    <dgm:fillClrLst meth="repeat">
      <a:schemeClr val="accent6"/>
    </dgm:fillClrLst>
    <dgm:linClrLst meth="repeat">
      <a:schemeClr val="accent6">
        <a:shade val="80000"/>
      </a:schemeClr>
    </dgm:linClrLst>
    <dgm:effectClrLst/>
    <dgm:txLinClrLst/>
    <dgm:txFillClrLst meth="repeat">
      <a:schemeClr val="tx1"/>
    </dgm:txFillClrLst>
    <dgm:txEffectClrLst/>
  </dgm:styleLbl>
  <dgm:styleLbl name="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conF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align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trAlignAcc1">
    <dgm:fillClrLst meth="repeat">
      <a:schemeClr val="accent6">
        <a:alpha val="40000"/>
        <a:tint val="40000"/>
      </a:schemeClr>
    </dgm:fillClrLst>
    <dgm:linClrLst meth="repeat">
      <a:schemeClr val="accent6"/>
    </dgm:linClrLst>
    <dgm:effectClrLst/>
    <dgm:txLinClrLst/>
    <dgm:txFillClrLst meth="repeat">
      <a:schemeClr val="dk1"/>
    </dgm:txFillClrLst>
    <dgm:txEffectClrLst/>
  </dgm:styleLbl>
  <dgm:styleLbl name="bgAcc1">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6"/>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6">
        <a:alpha val="90000"/>
      </a:schemeClr>
    </dgm:linClrLst>
    <dgm:effectClrLst/>
    <dgm:txLinClrLst/>
    <dgm:txFillClrLst meth="repeat">
      <a:schemeClr val="dk1"/>
    </dgm:txFillClrLst>
    <dgm:txEffectClrLst/>
  </dgm:styleLbl>
  <dgm:styleLbl name="fgAcc0">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2">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3">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fgAcc4">
    <dgm:fillClrLst meth="repeat">
      <a:schemeClr val="accent6">
        <a:alpha val="90000"/>
        <a:tint val="40000"/>
      </a:schemeClr>
    </dgm:fillClrLst>
    <dgm:linClrLst meth="repeat">
      <a:schemeClr val="accent6"/>
    </dgm:linClrLst>
    <dgm:effectClrLst/>
    <dgm:txLinClrLst/>
    <dgm:txFillClrLst meth="repeat">
      <a:schemeClr val="dk1"/>
    </dgm:txFillClrLst>
    <dgm:txEffectClrLst/>
  </dgm:styleLbl>
  <dgm:styleLbl name="bgShp">
    <dgm:fillClrLst meth="repeat">
      <a:schemeClr val="accent6">
        <a:tint val="40000"/>
      </a:schemeClr>
    </dgm:fillClrLst>
    <dgm:linClrLst meth="repeat">
      <a:schemeClr val="accent6"/>
    </dgm:linClrLst>
    <dgm:effectClrLst/>
    <dgm:txLinClrLst/>
    <dgm:txFillClrLst meth="repeat">
      <a:schemeClr val="dk1"/>
    </dgm:txFillClrLst>
    <dgm:txEffectClrLst/>
  </dgm:styleLbl>
  <dgm:styleLbl name="dkBgShp">
    <dgm:fillClrLst meth="repeat">
      <a:schemeClr val="accent6">
        <a:shade val="80000"/>
      </a:schemeClr>
    </dgm:fillClrLst>
    <dgm:linClrLst meth="repeat">
      <a:schemeClr val="accent6"/>
    </dgm:linClrLst>
    <dgm:effectClrLst/>
    <dgm:txLinClrLst/>
    <dgm:txFillClrLst meth="repeat">
      <a:schemeClr val="lt1"/>
    </dgm:txFillClrLst>
    <dgm:txEffectClrLst/>
  </dgm:styleLbl>
  <dgm:styleLbl name="trBgShp">
    <dgm:fillClrLst meth="repeat">
      <a:schemeClr val="accent6">
        <a:tint val="50000"/>
        <a:alpha val="40000"/>
      </a:schemeClr>
    </dgm:fillClrLst>
    <dgm:linClrLst meth="repeat">
      <a:schemeClr val="accent6"/>
    </dgm:linClrLst>
    <dgm:effectClrLst/>
    <dgm:txLinClrLst/>
    <dgm:txFillClrLst meth="repeat">
      <a:schemeClr val="lt1"/>
    </dgm:txFillClrLst>
    <dgm:txEffectClrLst/>
  </dgm:styleLbl>
  <dgm:styleLbl name="fgShp">
    <dgm:fillClrLst meth="repeat">
      <a:schemeClr val="accent6">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C343349-B51F-4074-A984-F37BB49E3E52}" type="doc">
      <dgm:prSet loTypeId="urn:microsoft.com/office/officeart/2005/8/layout/vList4" loCatId="picture" qsTypeId="urn:microsoft.com/office/officeart/2005/8/quickstyle/simple1" qsCatId="simple" csTypeId="urn:microsoft.com/office/officeart/2005/8/colors/accent6_1" csCatId="accent6" phldr="1"/>
      <dgm:spPr/>
      <dgm:t>
        <a:bodyPr/>
        <a:lstStyle/>
        <a:p>
          <a:endParaRPr lang="en-GB"/>
        </a:p>
      </dgm:t>
    </dgm:pt>
    <dgm:pt modelId="{28746E5E-B52D-4426-81EE-AEF5B0FB1501}">
      <dgm:prSet phldrT="[Text]"/>
      <dgm:spPr/>
      <dgm:t>
        <a:bodyPr/>
        <a:lstStyle/>
        <a:p>
          <a:r>
            <a:rPr lang="en-GB" dirty="0" smtClean="0"/>
            <a:t>National Planning Policy Framework</a:t>
          </a:r>
          <a:endParaRPr lang="en-GB" dirty="0"/>
        </a:p>
      </dgm:t>
    </dgm:pt>
    <dgm:pt modelId="{0355E949-32DA-41B0-95D4-776742C1C6A3}" type="parTrans" cxnId="{86F4B5EA-D4F0-4351-BC92-DBAC7F335273}">
      <dgm:prSet/>
      <dgm:spPr/>
      <dgm:t>
        <a:bodyPr/>
        <a:lstStyle/>
        <a:p>
          <a:endParaRPr lang="en-GB"/>
        </a:p>
      </dgm:t>
    </dgm:pt>
    <dgm:pt modelId="{9475DDA9-1785-4439-8387-4F5055733094}" type="sibTrans" cxnId="{86F4B5EA-D4F0-4351-BC92-DBAC7F335273}">
      <dgm:prSet/>
      <dgm:spPr/>
      <dgm:t>
        <a:bodyPr/>
        <a:lstStyle/>
        <a:p>
          <a:endParaRPr lang="en-GB"/>
        </a:p>
      </dgm:t>
    </dgm:pt>
    <dgm:pt modelId="{515BF332-7685-4D15-B242-D5BDDB94D290}">
      <dgm:prSet phldrT="[Text]"/>
      <dgm:spPr/>
      <dgm:t>
        <a:bodyPr/>
        <a:lstStyle/>
        <a:p>
          <a:r>
            <a:rPr lang="en-GB" dirty="0" smtClean="0"/>
            <a:t>Set by the UK Government</a:t>
          </a:r>
          <a:endParaRPr lang="en-GB" dirty="0"/>
        </a:p>
      </dgm:t>
    </dgm:pt>
    <dgm:pt modelId="{1E6A0D0D-F9DC-4115-9FC8-19CB786DB5DB}" type="parTrans" cxnId="{AF936CE9-4FC7-4C60-AE13-23DDE43A1DD0}">
      <dgm:prSet/>
      <dgm:spPr/>
      <dgm:t>
        <a:bodyPr/>
        <a:lstStyle/>
        <a:p>
          <a:endParaRPr lang="en-GB"/>
        </a:p>
      </dgm:t>
    </dgm:pt>
    <dgm:pt modelId="{826B9DBA-A3AD-4E2E-A4B1-3EEC34C7FEFB}" type="sibTrans" cxnId="{AF936CE9-4FC7-4C60-AE13-23DDE43A1DD0}">
      <dgm:prSet/>
      <dgm:spPr/>
      <dgm:t>
        <a:bodyPr/>
        <a:lstStyle/>
        <a:p>
          <a:endParaRPr lang="en-GB"/>
        </a:p>
      </dgm:t>
    </dgm:pt>
    <dgm:pt modelId="{4BED1279-5E5E-4DD2-A3A0-68289ECD7AD8}">
      <dgm:prSet phldrT="[Text]"/>
      <dgm:spPr/>
      <dgm:t>
        <a:bodyPr/>
        <a:lstStyle/>
        <a:p>
          <a:r>
            <a:rPr lang="en-GB" b="0" i="0" dirty="0" smtClean="0"/>
            <a:t>Sets out government's planning policies for England</a:t>
          </a:r>
          <a:endParaRPr lang="en-GB" dirty="0"/>
        </a:p>
      </dgm:t>
    </dgm:pt>
    <dgm:pt modelId="{1C5AE1DD-BE21-40FE-83C1-080F73FEA8D4}" type="parTrans" cxnId="{D7BEF3F0-5C60-447F-A810-28BD4C91988F}">
      <dgm:prSet/>
      <dgm:spPr/>
      <dgm:t>
        <a:bodyPr/>
        <a:lstStyle/>
        <a:p>
          <a:endParaRPr lang="en-GB"/>
        </a:p>
      </dgm:t>
    </dgm:pt>
    <dgm:pt modelId="{1394AB2A-5266-4E4D-BE70-5AC3E4024E28}" type="sibTrans" cxnId="{D7BEF3F0-5C60-447F-A810-28BD4C91988F}">
      <dgm:prSet/>
      <dgm:spPr/>
      <dgm:t>
        <a:bodyPr/>
        <a:lstStyle/>
        <a:p>
          <a:endParaRPr lang="en-GB"/>
        </a:p>
      </dgm:t>
    </dgm:pt>
    <dgm:pt modelId="{77FCA787-A020-4120-BB2A-1054A9158DD4}">
      <dgm:prSet phldrT="[Text]"/>
      <dgm:spPr/>
      <dgm:t>
        <a:bodyPr/>
        <a:lstStyle/>
        <a:p>
          <a:r>
            <a:rPr lang="en-GB" dirty="0" smtClean="0"/>
            <a:t>Local Plan</a:t>
          </a:r>
          <a:endParaRPr lang="en-GB" dirty="0"/>
        </a:p>
      </dgm:t>
    </dgm:pt>
    <dgm:pt modelId="{ED61CD17-8A74-40F2-AD7E-0E68703BCD42}" type="parTrans" cxnId="{35EB70A4-EBA6-4D2E-8299-8D82FD5BE7B8}">
      <dgm:prSet/>
      <dgm:spPr/>
      <dgm:t>
        <a:bodyPr/>
        <a:lstStyle/>
        <a:p>
          <a:endParaRPr lang="en-GB"/>
        </a:p>
      </dgm:t>
    </dgm:pt>
    <dgm:pt modelId="{75394C89-761B-4FA8-A490-091F32201BBE}" type="sibTrans" cxnId="{35EB70A4-EBA6-4D2E-8299-8D82FD5BE7B8}">
      <dgm:prSet/>
      <dgm:spPr/>
      <dgm:t>
        <a:bodyPr/>
        <a:lstStyle/>
        <a:p>
          <a:endParaRPr lang="en-GB"/>
        </a:p>
      </dgm:t>
    </dgm:pt>
    <dgm:pt modelId="{31DFD1FA-727A-4851-8DBC-259D42569172}">
      <dgm:prSet phldrT="[Text]"/>
      <dgm:spPr/>
      <dgm:t>
        <a:bodyPr/>
        <a:lstStyle/>
        <a:p>
          <a:r>
            <a:rPr lang="en-GB" dirty="0" smtClean="0"/>
            <a:t>Prepared by Local Planning Authority (local council) or national park authority </a:t>
          </a:r>
          <a:endParaRPr lang="en-GB" dirty="0"/>
        </a:p>
      </dgm:t>
    </dgm:pt>
    <dgm:pt modelId="{392A07B6-6D5A-44DE-B97C-DE1C4E483F4F}" type="parTrans" cxnId="{97D9A164-2917-4FE3-A8E8-00C1CB01BE70}">
      <dgm:prSet/>
      <dgm:spPr/>
      <dgm:t>
        <a:bodyPr/>
        <a:lstStyle/>
        <a:p>
          <a:endParaRPr lang="en-GB"/>
        </a:p>
      </dgm:t>
    </dgm:pt>
    <dgm:pt modelId="{3E19C2C6-A530-4FE0-9CD2-FFFD2C7C64CB}" type="sibTrans" cxnId="{97D9A164-2917-4FE3-A8E8-00C1CB01BE70}">
      <dgm:prSet/>
      <dgm:spPr/>
      <dgm:t>
        <a:bodyPr/>
        <a:lstStyle/>
        <a:p>
          <a:endParaRPr lang="en-GB"/>
        </a:p>
      </dgm:t>
    </dgm:pt>
    <dgm:pt modelId="{E708BB3B-0FCB-4B01-8D28-540E7D3EDDA2}">
      <dgm:prSet phldrT="[Text]"/>
      <dgm:spPr/>
      <dgm:t>
        <a:bodyPr/>
        <a:lstStyle/>
        <a:p>
          <a:r>
            <a:rPr lang="en-GB" dirty="0" smtClean="0"/>
            <a:t>Guides decisions on future development proposals and addresses needs of the area</a:t>
          </a:r>
          <a:endParaRPr lang="en-GB" dirty="0"/>
        </a:p>
      </dgm:t>
    </dgm:pt>
    <dgm:pt modelId="{7510D734-F01C-4480-8C8D-9A5BB3EA235A}" type="parTrans" cxnId="{444EB73A-93D2-4087-A313-7743C89ABBB6}">
      <dgm:prSet/>
      <dgm:spPr/>
      <dgm:t>
        <a:bodyPr/>
        <a:lstStyle/>
        <a:p>
          <a:endParaRPr lang="en-GB"/>
        </a:p>
      </dgm:t>
    </dgm:pt>
    <dgm:pt modelId="{18230F4B-5E12-4F6D-B1D0-62EE395BED5F}" type="sibTrans" cxnId="{444EB73A-93D2-4087-A313-7743C89ABBB6}">
      <dgm:prSet/>
      <dgm:spPr/>
      <dgm:t>
        <a:bodyPr/>
        <a:lstStyle/>
        <a:p>
          <a:endParaRPr lang="en-GB"/>
        </a:p>
      </dgm:t>
    </dgm:pt>
    <dgm:pt modelId="{AA409C70-4189-43D3-91D2-482356993053}">
      <dgm:prSet phldrT="[Text]"/>
      <dgm:spPr/>
      <dgm:t>
        <a:bodyPr/>
        <a:lstStyle/>
        <a:p>
          <a:r>
            <a:rPr lang="en-GB" dirty="0" smtClean="0"/>
            <a:t>Neighbourhood Plan</a:t>
          </a:r>
          <a:endParaRPr lang="en-GB" dirty="0"/>
        </a:p>
      </dgm:t>
    </dgm:pt>
    <dgm:pt modelId="{C5D7E8AE-2560-45B4-88EC-B8BBE0C1B1F3}" type="parTrans" cxnId="{41AAC79E-23C3-4290-A47E-32FDCAA0652B}">
      <dgm:prSet/>
      <dgm:spPr/>
      <dgm:t>
        <a:bodyPr/>
        <a:lstStyle/>
        <a:p>
          <a:endParaRPr lang="en-GB"/>
        </a:p>
      </dgm:t>
    </dgm:pt>
    <dgm:pt modelId="{1F41E836-1CE6-4713-A36C-0550BA1D856E}" type="sibTrans" cxnId="{41AAC79E-23C3-4290-A47E-32FDCAA0652B}">
      <dgm:prSet/>
      <dgm:spPr/>
      <dgm:t>
        <a:bodyPr/>
        <a:lstStyle/>
        <a:p>
          <a:endParaRPr lang="en-GB"/>
        </a:p>
      </dgm:t>
    </dgm:pt>
    <dgm:pt modelId="{2296F718-CE08-4DF1-A458-D42837057F12}">
      <dgm:prSet phldrT="[Text]"/>
      <dgm:spPr/>
      <dgm:t>
        <a:bodyPr/>
        <a:lstStyle/>
        <a:p>
          <a:r>
            <a:rPr lang="en-GB" dirty="0" smtClean="0"/>
            <a:t>Developed by communities</a:t>
          </a:r>
          <a:endParaRPr lang="en-GB" dirty="0"/>
        </a:p>
      </dgm:t>
    </dgm:pt>
    <dgm:pt modelId="{84883423-8572-4192-BF36-26B9F97A5655}" type="parTrans" cxnId="{750C3D0B-AE4C-4159-BDE3-01F33EF314CF}">
      <dgm:prSet/>
      <dgm:spPr/>
      <dgm:t>
        <a:bodyPr/>
        <a:lstStyle/>
        <a:p>
          <a:endParaRPr lang="en-GB"/>
        </a:p>
      </dgm:t>
    </dgm:pt>
    <dgm:pt modelId="{1C783EAA-67C7-418A-8805-783D99E2A83D}" type="sibTrans" cxnId="{750C3D0B-AE4C-4159-BDE3-01F33EF314CF}">
      <dgm:prSet/>
      <dgm:spPr/>
      <dgm:t>
        <a:bodyPr/>
        <a:lstStyle/>
        <a:p>
          <a:endParaRPr lang="en-GB"/>
        </a:p>
      </dgm:t>
    </dgm:pt>
    <dgm:pt modelId="{E1DC688C-9B0B-469A-A3FB-8601C4AE93A7}">
      <dgm:prSet phldrT="[Text]"/>
      <dgm:spPr/>
      <dgm:t>
        <a:bodyPr/>
        <a:lstStyle/>
        <a:p>
          <a:r>
            <a:rPr lang="en-GB" dirty="0" smtClean="0"/>
            <a:t>No particular requirements but do have to comply with some basic conditions</a:t>
          </a:r>
          <a:endParaRPr lang="en-GB" dirty="0"/>
        </a:p>
      </dgm:t>
    </dgm:pt>
    <dgm:pt modelId="{F67569C1-FF39-4175-8EB1-AE407C306DEB}" type="parTrans" cxnId="{08B44DA3-F5F6-4590-81CD-03F6E894B429}">
      <dgm:prSet/>
      <dgm:spPr/>
      <dgm:t>
        <a:bodyPr/>
        <a:lstStyle/>
        <a:p>
          <a:endParaRPr lang="en-GB"/>
        </a:p>
      </dgm:t>
    </dgm:pt>
    <dgm:pt modelId="{D90E50B4-DA8F-4F87-AE95-19837A0BD45A}" type="sibTrans" cxnId="{08B44DA3-F5F6-4590-81CD-03F6E894B429}">
      <dgm:prSet/>
      <dgm:spPr/>
      <dgm:t>
        <a:bodyPr/>
        <a:lstStyle/>
        <a:p>
          <a:endParaRPr lang="en-GB"/>
        </a:p>
      </dgm:t>
    </dgm:pt>
    <dgm:pt modelId="{71517A31-A0A1-4268-95F6-C97FBF2D2DA9}" type="pres">
      <dgm:prSet presAssocID="{8C343349-B51F-4074-A984-F37BB49E3E52}" presName="linear" presStyleCnt="0">
        <dgm:presLayoutVars>
          <dgm:dir/>
          <dgm:resizeHandles val="exact"/>
        </dgm:presLayoutVars>
      </dgm:prSet>
      <dgm:spPr/>
    </dgm:pt>
    <dgm:pt modelId="{1EBD2C25-766A-4257-ACAC-A3D0C27E87A8}" type="pres">
      <dgm:prSet presAssocID="{28746E5E-B52D-4426-81EE-AEF5B0FB1501}" presName="comp" presStyleCnt="0"/>
      <dgm:spPr/>
    </dgm:pt>
    <dgm:pt modelId="{6D845C85-FF63-4318-9D13-4D0559235D7B}" type="pres">
      <dgm:prSet presAssocID="{28746E5E-B52D-4426-81EE-AEF5B0FB1501}" presName="box" presStyleLbl="node1" presStyleIdx="0" presStyleCnt="3"/>
      <dgm:spPr/>
      <dgm:t>
        <a:bodyPr/>
        <a:lstStyle/>
        <a:p>
          <a:endParaRPr lang="en-GB"/>
        </a:p>
      </dgm:t>
    </dgm:pt>
    <dgm:pt modelId="{772EC261-E8C5-4BFB-9EB6-87E94CFDDF27}" type="pres">
      <dgm:prSet presAssocID="{28746E5E-B52D-4426-81EE-AEF5B0FB1501}" presName="img" presStyleLbl="fgImgPlace1" presStyleIdx="0" presStyleCnt="3"/>
      <dgm:spPr>
        <a:blipFill rotWithShape="1">
          <a:blip xmlns:r="http://schemas.openxmlformats.org/officeDocument/2006/relationships" r:embed="rId1"/>
          <a:stretch>
            <a:fillRect/>
          </a:stretch>
        </a:blipFill>
      </dgm:spPr>
    </dgm:pt>
    <dgm:pt modelId="{C9ECCDBD-F883-4150-837C-0061C77078AA}" type="pres">
      <dgm:prSet presAssocID="{28746E5E-B52D-4426-81EE-AEF5B0FB1501}" presName="text" presStyleLbl="node1" presStyleIdx="0" presStyleCnt="3">
        <dgm:presLayoutVars>
          <dgm:bulletEnabled val="1"/>
        </dgm:presLayoutVars>
      </dgm:prSet>
      <dgm:spPr/>
      <dgm:t>
        <a:bodyPr/>
        <a:lstStyle/>
        <a:p>
          <a:endParaRPr lang="en-GB"/>
        </a:p>
      </dgm:t>
    </dgm:pt>
    <dgm:pt modelId="{A6A5945D-0037-476A-BD1C-F1F8E1D33D1B}" type="pres">
      <dgm:prSet presAssocID="{9475DDA9-1785-4439-8387-4F5055733094}" presName="spacer" presStyleCnt="0"/>
      <dgm:spPr/>
    </dgm:pt>
    <dgm:pt modelId="{464F0B38-3F69-4140-8851-420F40FFFF10}" type="pres">
      <dgm:prSet presAssocID="{77FCA787-A020-4120-BB2A-1054A9158DD4}" presName="comp" presStyleCnt="0"/>
      <dgm:spPr/>
    </dgm:pt>
    <dgm:pt modelId="{2F82E1C8-35BB-473F-BFB9-4AC5B187531E}" type="pres">
      <dgm:prSet presAssocID="{77FCA787-A020-4120-BB2A-1054A9158DD4}" presName="box" presStyleLbl="node1" presStyleIdx="1" presStyleCnt="3"/>
      <dgm:spPr/>
      <dgm:t>
        <a:bodyPr/>
        <a:lstStyle/>
        <a:p>
          <a:endParaRPr lang="en-GB"/>
        </a:p>
      </dgm:t>
    </dgm:pt>
    <dgm:pt modelId="{5B45E3EE-8A34-455A-A296-4048E1559353}" type="pres">
      <dgm:prSet presAssocID="{77FCA787-A020-4120-BB2A-1054A9158DD4}" presName="img" presStyleLbl="fgImgPlace1" presStyleIdx="1" presStyleCnt="3"/>
      <dgm:spPr>
        <a:blipFill rotWithShape="1">
          <a:blip xmlns:r="http://schemas.openxmlformats.org/officeDocument/2006/relationships" r:embed="rId2"/>
          <a:stretch>
            <a:fillRect/>
          </a:stretch>
        </a:blipFill>
      </dgm:spPr>
    </dgm:pt>
    <dgm:pt modelId="{903A215A-5CA3-4C34-AB67-BF2AA35A9B84}" type="pres">
      <dgm:prSet presAssocID="{77FCA787-A020-4120-BB2A-1054A9158DD4}" presName="text" presStyleLbl="node1" presStyleIdx="1" presStyleCnt="3">
        <dgm:presLayoutVars>
          <dgm:bulletEnabled val="1"/>
        </dgm:presLayoutVars>
      </dgm:prSet>
      <dgm:spPr/>
      <dgm:t>
        <a:bodyPr/>
        <a:lstStyle/>
        <a:p>
          <a:endParaRPr lang="en-GB"/>
        </a:p>
      </dgm:t>
    </dgm:pt>
    <dgm:pt modelId="{336A29CE-650F-4B7B-8179-F35042239283}" type="pres">
      <dgm:prSet presAssocID="{75394C89-761B-4FA8-A490-091F32201BBE}" presName="spacer" presStyleCnt="0"/>
      <dgm:spPr/>
    </dgm:pt>
    <dgm:pt modelId="{46535B26-5D3F-47A7-9D4D-8F1AAC6946E0}" type="pres">
      <dgm:prSet presAssocID="{AA409C70-4189-43D3-91D2-482356993053}" presName="comp" presStyleCnt="0"/>
      <dgm:spPr/>
    </dgm:pt>
    <dgm:pt modelId="{4F9F78A4-3E89-42F7-A34F-677E25747B16}" type="pres">
      <dgm:prSet presAssocID="{AA409C70-4189-43D3-91D2-482356993053}" presName="box" presStyleLbl="node1" presStyleIdx="2" presStyleCnt="3"/>
      <dgm:spPr/>
      <dgm:t>
        <a:bodyPr/>
        <a:lstStyle/>
        <a:p>
          <a:endParaRPr lang="en-GB"/>
        </a:p>
      </dgm:t>
    </dgm:pt>
    <dgm:pt modelId="{CED26C8A-37F7-484C-A2E6-AA58E7255AC0}" type="pres">
      <dgm:prSet presAssocID="{AA409C70-4189-43D3-91D2-482356993053}" presName="img" presStyleLbl="fgImgPlace1" presStyleIdx="2" presStyleCnt="3"/>
      <dgm:spPr>
        <a:blipFill rotWithShape="1">
          <a:blip xmlns:r="http://schemas.openxmlformats.org/officeDocument/2006/relationships" r:embed="rId3"/>
          <a:stretch>
            <a:fillRect/>
          </a:stretch>
        </a:blipFill>
      </dgm:spPr>
    </dgm:pt>
    <dgm:pt modelId="{AF22D944-BA88-4BB2-A998-EC64D328205A}" type="pres">
      <dgm:prSet presAssocID="{AA409C70-4189-43D3-91D2-482356993053}" presName="text" presStyleLbl="node1" presStyleIdx="2" presStyleCnt="3">
        <dgm:presLayoutVars>
          <dgm:bulletEnabled val="1"/>
        </dgm:presLayoutVars>
      </dgm:prSet>
      <dgm:spPr/>
      <dgm:t>
        <a:bodyPr/>
        <a:lstStyle/>
        <a:p>
          <a:endParaRPr lang="en-GB"/>
        </a:p>
      </dgm:t>
    </dgm:pt>
  </dgm:ptLst>
  <dgm:cxnLst>
    <dgm:cxn modelId="{41AAC79E-23C3-4290-A47E-32FDCAA0652B}" srcId="{8C343349-B51F-4074-A984-F37BB49E3E52}" destId="{AA409C70-4189-43D3-91D2-482356993053}" srcOrd="2" destOrd="0" parTransId="{C5D7E8AE-2560-45B4-88EC-B8BBE0C1B1F3}" sibTransId="{1F41E836-1CE6-4713-A36C-0550BA1D856E}"/>
    <dgm:cxn modelId="{0004793F-C7F8-4B2D-819F-523BEA14C7BC}" type="presOf" srcId="{2296F718-CE08-4DF1-A458-D42837057F12}" destId="{4F9F78A4-3E89-42F7-A34F-677E25747B16}" srcOrd="0" destOrd="1" presId="urn:microsoft.com/office/officeart/2005/8/layout/vList4"/>
    <dgm:cxn modelId="{4C466BA5-4E76-43B5-A824-79ADEB20D404}" type="presOf" srcId="{E708BB3B-0FCB-4B01-8D28-540E7D3EDDA2}" destId="{2F82E1C8-35BB-473F-BFB9-4AC5B187531E}" srcOrd="0" destOrd="2" presId="urn:microsoft.com/office/officeart/2005/8/layout/vList4"/>
    <dgm:cxn modelId="{DA52EBDC-4FBB-4DC8-B73E-C64C40229350}" type="presOf" srcId="{E1DC688C-9B0B-469A-A3FB-8601C4AE93A7}" destId="{AF22D944-BA88-4BB2-A998-EC64D328205A}" srcOrd="1" destOrd="2" presId="urn:microsoft.com/office/officeart/2005/8/layout/vList4"/>
    <dgm:cxn modelId="{ED525727-4664-4FFB-AC48-61BB71C65057}" type="presOf" srcId="{31DFD1FA-727A-4851-8DBC-259D42569172}" destId="{903A215A-5CA3-4C34-AB67-BF2AA35A9B84}" srcOrd="1" destOrd="1" presId="urn:microsoft.com/office/officeart/2005/8/layout/vList4"/>
    <dgm:cxn modelId="{DB30F606-2377-4D61-BE44-CD11370AAFBC}" type="presOf" srcId="{4BED1279-5E5E-4DD2-A3A0-68289ECD7AD8}" destId="{6D845C85-FF63-4318-9D13-4D0559235D7B}" srcOrd="0" destOrd="2" presId="urn:microsoft.com/office/officeart/2005/8/layout/vList4"/>
    <dgm:cxn modelId="{BC7D085D-0D2E-48B5-9BD8-B393DB27C486}" type="presOf" srcId="{28746E5E-B52D-4426-81EE-AEF5B0FB1501}" destId="{6D845C85-FF63-4318-9D13-4D0559235D7B}" srcOrd="0" destOrd="0" presId="urn:microsoft.com/office/officeart/2005/8/layout/vList4"/>
    <dgm:cxn modelId="{444EB73A-93D2-4087-A313-7743C89ABBB6}" srcId="{77FCA787-A020-4120-BB2A-1054A9158DD4}" destId="{E708BB3B-0FCB-4B01-8D28-540E7D3EDDA2}" srcOrd="1" destOrd="0" parTransId="{7510D734-F01C-4480-8C8D-9A5BB3EA235A}" sibTransId="{18230F4B-5E12-4F6D-B1D0-62EE395BED5F}"/>
    <dgm:cxn modelId="{08B44DA3-F5F6-4590-81CD-03F6E894B429}" srcId="{AA409C70-4189-43D3-91D2-482356993053}" destId="{E1DC688C-9B0B-469A-A3FB-8601C4AE93A7}" srcOrd="1" destOrd="0" parTransId="{F67569C1-FF39-4175-8EB1-AE407C306DEB}" sibTransId="{D90E50B4-DA8F-4F87-AE95-19837A0BD45A}"/>
    <dgm:cxn modelId="{06EA01FD-911A-4D67-BA04-5A8CAE25842B}" type="presOf" srcId="{E708BB3B-0FCB-4B01-8D28-540E7D3EDDA2}" destId="{903A215A-5CA3-4C34-AB67-BF2AA35A9B84}" srcOrd="1" destOrd="2" presId="urn:microsoft.com/office/officeart/2005/8/layout/vList4"/>
    <dgm:cxn modelId="{AF936CE9-4FC7-4C60-AE13-23DDE43A1DD0}" srcId="{28746E5E-B52D-4426-81EE-AEF5B0FB1501}" destId="{515BF332-7685-4D15-B242-D5BDDB94D290}" srcOrd="0" destOrd="0" parTransId="{1E6A0D0D-F9DC-4115-9FC8-19CB786DB5DB}" sibTransId="{826B9DBA-A3AD-4E2E-A4B1-3EEC34C7FEFB}"/>
    <dgm:cxn modelId="{6EA508D8-F740-4644-9045-6C9C46E4C2CC}" type="presOf" srcId="{77FCA787-A020-4120-BB2A-1054A9158DD4}" destId="{903A215A-5CA3-4C34-AB67-BF2AA35A9B84}" srcOrd="1" destOrd="0" presId="urn:microsoft.com/office/officeart/2005/8/layout/vList4"/>
    <dgm:cxn modelId="{01B749DD-749D-40B8-B56C-C9792975BBDC}" type="presOf" srcId="{8C343349-B51F-4074-A984-F37BB49E3E52}" destId="{71517A31-A0A1-4268-95F6-C97FBF2D2DA9}" srcOrd="0" destOrd="0" presId="urn:microsoft.com/office/officeart/2005/8/layout/vList4"/>
    <dgm:cxn modelId="{35EB70A4-EBA6-4D2E-8299-8D82FD5BE7B8}" srcId="{8C343349-B51F-4074-A984-F37BB49E3E52}" destId="{77FCA787-A020-4120-BB2A-1054A9158DD4}" srcOrd="1" destOrd="0" parTransId="{ED61CD17-8A74-40F2-AD7E-0E68703BCD42}" sibTransId="{75394C89-761B-4FA8-A490-091F32201BBE}"/>
    <dgm:cxn modelId="{C17F1D2E-3F37-461C-A594-3700EDC53FE7}" type="presOf" srcId="{4BED1279-5E5E-4DD2-A3A0-68289ECD7AD8}" destId="{C9ECCDBD-F883-4150-837C-0061C77078AA}" srcOrd="1" destOrd="2" presId="urn:microsoft.com/office/officeart/2005/8/layout/vList4"/>
    <dgm:cxn modelId="{5D3176FF-02A4-40AD-8C50-A87BC274D705}" type="presOf" srcId="{E1DC688C-9B0B-469A-A3FB-8601C4AE93A7}" destId="{4F9F78A4-3E89-42F7-A34F-677E25747B16}" srcOrd="0" destOrd="2" presId="urn:microsoft.com/office/officeart/2005/8/layout/vList4"/>
    <dgm:cxn modelId="{F9DD59F3-F7AA-4362-B935-7AD608CADB0A}" type="presOf" srcId="{28746E5E-B52D-4426-81EE-AEF5B0FB1501}" destId="{C9ECCDBD-F883-4150-837C-0061C77078AA}" srcOrd="1" destOrd="0" presId="urn:microsoft.com/office/officeart/2005/8/layout/vList4"/>
    <dgm:cxn modelId="{750C3D0B-AE4C-4159-BDE3-01F33EF314CF}" srcId="{AA409C70-4189-43D3-91D2-482356993053}" destId="{2296F718-CE08-4DF1-A458-D42837057F12}" srcOrd="0" destOrd="0" parTransId="{84883423-8572-4192-BF36-26B9F97A5655}" sibTransId="{1C783EAA-67C7-418A-8805-783D99E2A83D}"/>
    <dgm:cxn modelId="{5FD034ED-9A90-4892-BF5B-3FF02F0B9A9A}" type="presOf" srcId="{2296F718-CE08-4DF1-A458-D42837057F12}" destId="{AF22D944-BA88-4BB2-A998-EC64D328205A}" srcOrd="1" destOrd="1" presId="urn:microsoft.com/office/officeart/2005/8/layout/vList4"/>
    <dgm:cxn modelId="{86F4B5EA-D4F0-4351-BC92-DBAC7F335273}" srcId="{8C343349-B51F-4074-A984-F37BB49E3E52}" destId="{28746E5E-B52D-4426-81EE-AEF5B0FB1501}" srcOrd="0" destOrd="0" parTransId="{0355E949-32DA-41B0-95D4-776742C1C6A3}" sibTransId="{9475DDA9-1785-4439-8387-4F5055733094}"/>
    <dgm:cxn modelId="{BEC50D14-2E51-42C2-8FF7-6212721CDFF5}" type="presOf" srcId="{AA409C70-4189-43D3-91D2-482356993053}" destId="{4F9F78A4-3E89-42F7-A34F-677E25747B16}" srcOrd="0" destOrd="0" presId="urn:microsoft.com/office/officeart/2005/8/layout/vList4"/>
    <dgm:cxn modelId="{191A3ACD-373B-4BD4-A01A-5C7477058085}" type="presOf" srcId="{515BF332-7685-4D15-B242-D5BDDB94D290}" destId="{C9ECCDBD-F883-4150-837C-0061C77078AA}" srcOrd="1" destOrd="1" presId="urn:microsoft.com/office/officeart/2005/8/layout/vList4"/>
    <dgm:cxn modelId="{97D9A164-2917-4FE3-A8E8-00C1CB01BE70}" srcId="{77FCA787-A020-4120-BB2A-1054A9158DD4}" destId="{31DFD1FA-727A-4851-8DBC-259D42569172}" srcOrd="0" destOrd="0" parTransId="{392A07B6-6D5A-44DE-B97C-DE1C4E483F4F}" sibTransId="{3E19C2C6-A530-4FE0-9CD2-FFFD2C7C64CB}"/>
    <dgm:cxn modelId="{68E10AFA-049D-4DB0-B39E-930C830DE53C}" type="presOf" srcId="{77FCA787-A020-4120-BB2A-1054A9158DD4}" destId="{2F82E1C8-35BB-473F-BFB9-4AC5B187531E}" srcOrd="0" destOrd="0" presId="urn:microsoft.com/office/officeart/2005/8/layout/vList4"/>
    <dgm:cxn modelId="{D7BEF3F0-5C60-447F-A810-28BD4C91988F}" srcId="{28746E5E-B52D-4426-81EE-AEF5B0FB1501}" destId="{4BED1279-5E5E-4DD2-A3A0-68289ECD7AD8}" srcOrd="1" destOrd="0" parTransId="{1C5AE1DD-BE21-40FE-83C1-080F73FEA8D4}" sibTransId="{1394AB2A-5266-4E4D-BE70-5AC3E4024E28}"/>
    <dgm:cxn modelId="{4251E030-976D-469F-AE2F-C74F99F75DDB}" type="presOf" srcId="{AA409C70-4189-43D3-91D2-482356993053}" destId="{AF22D944-BA88-4BB2-A998-EC64D328205A}" srcOrd="1" destOrd="0" presId="urn:microsoft.com/office/officeart/2005/8/layout/vList4"/>
    <dgm:cxn modelId="{E0B7161C-E5D4-4FB7-AA8D-94212D9E7A16}" type="presOf" srcId="{515BF332-7685-4D15-B242-D5BDDB94D290}" destId="{6D845C85-FF63-4318-9D13-4D0559235D7B}" srcOrd="0" destOrd="1" presId="urn:microsoft.com/office/officeart/2005/8/layout/vList4"/>
    <dgm:cxn modelId="{57705CAD-6D29-42C6-82AE-12B809CB88F2}" type="presOf" srcId="{31DFD1FA-727A-4851-8DBC-259D42569172}" destId="{2F82E1C8-35BB-473F-BFB9-4AC5B187531E}" srcOrd="0" destOrd="1" presId="urn:microsoft.com/office/officeart/2005/8/layout/vList4"/>
    <dgm:cxn modelId="{A37C85CF-1E37-4211-AEF7-C1D90F241408}" type="presParOf" srcId="{71517A31-A0A1-4268-95F6-C97FBF2D2DA9}" destId="{1EBD2C25-766A-4257-ACAC-A3D0C27E87A8}" srcOrd="0" destOrd="0" presId="urn:microsoft.com/office/officeart/2005/8/layout/vList4"/>
    <dgm:cxn modelId="{96451B2B-CC02-4452-8C6F-5B94EE5A0068}" type="presParOf" srcId="{1EBD2C25-766A-4257-ACAC-A3D0C27E87A8}" destId="{6D845C85-FF63-4318-9D13-4D0559235D7B}" srcOrd="0" destOrd="0" presId="urn:microsoft.com/office/officeart/2005/8/layout/vList4"/>
    <dgm:cxn modelId="{04E0EB57-07F4-432E-B511-90E0DFFDE741}" type="presParOf" srcId="{1EBD2C25-766A-4257-ACAC-A3D0C27E87A8}" destId="{772EC261-E8C5-4BFB-9EB6-87E94CFDDF27}" srcOrd="1" destOrd="0" presId="urn:microsoft.com/office/officeart/2005/8/layout/vList4"/>
    <dgm:cxn modelId="{B40CC1A8-0E55-47FA-BD74-C7DF82623A98}" type="presParOf" srcId="{1EBD2C25-766A-4257-ACAC-A3D0C27E87A8}" destId="{C9ECCDBD-F883-4150-837C-0061C77078AA}" srcOrd="2" destOrd="0" presId="urn:microsoft.com/office/officeart/2005/8/layout/vList4"/>
    <dgm:cxn modelId="{E48A4AFE-56AC-46F2-92D0-C1F0F742686B}" type="presParOf" srcId="{71517A31-A0A1-4268-95F6-C97FBF2D2DA9}" destId="{A6A5945D-0037-476A-BD1C-F1F8E1D33D1B}" srcOrd="1" destOrd="0" presId="urn:microsoft.com/office/officeart/2005/8/layout/vList4"/>
    <dgm:cxn modelId="{DDF656EA-7754-4286-A22E-42A4D9078CBF}" type="presParOf" srcId="{71517A31-A0A1-4268-95F6-C97FBF2D2DA9}" destId="{464F0B38-3F69-4140-8851-420F40FFFF10}" srcOrd="2" destOrd="0" presId="urn:microsoft.com/office/officeart/2005/8/layout/vList4"/>
    <dgm:cxn modelId="{2F866F11-88DB-457C-B8B3-422B16D86B17}" type="presParOf" srcId="{464F0B38-3F69-4140-8851-420F40FFFF10}" destId="{2F82E1C8-35BB-473F-BFB9-4AC5B187531E}" srcOrd="0" destOrd="0" presId="urn:microsoft.com/office/officeart/2005/8/layout/vList4"/>
    <dgm:cxn modelId="{77F7AB3D-5FBF-4A5B-A035-5CF66155667D}" type="presParOf" srcId="{464F0B38-3F69-4140-8851-420F40FFFF10}" destId="{5B45E3EE-8A34-455A-A296-4048E1559353}" srcOrd="1" destOrd="0" presId="urn:microsoft.com/office/officeart/2005/8/layout/vList4"/>
    <dgm:cxn modelId="{2F065D9A-3EC2-4FF8-B8E3-E7190581E9AB}" type="presParOf" srcId="{464F0B38-3F69-4140-8851-420F40FFFF10}" destId="{903A215A-5CA3-4C34-AB67-BF2AA35A9B84}" srcOrd="2" destOrd="0" presId="urn:microsoft.com/office/officeart/2005/8/layout/vList4"/>
    <dgm:cxn modelId="{9B0E94AD-AF0E-40B1-B832-7F7842625F6F}" type="presParOf" srcId="{71517A31-A0A1-4268-95F6-C97FBF2D2DA9}" destId="{336A29CE-650F-4B7B-8179-F35042239283}" srcOrd="3" destOrd="0" presId="urn:microsoft.com/office/officeart/2005/8/layout/vList4"/>
    <dgm:cxn modelId="{9A551C86-72D7-444A-B1BC-973677C30904}" type="presParOf" srcId="{71517A31-A0A1-4268-95F6-C97FBF2D2DA9}" destId="{46535B26-5D3F-47A7-9D4D-8F1AAC6946E0}" srcOrd="4" destOrd="0" presId="urn:microsoft.com/office/officeart/2005/8/layout/vList4"/>
    <dgm:cxn modelId="{53732C1E-FE1E-4251-9BB1-14A97BD64E6E}" type="presParOf" srcId="{46535B26-5D3F-47A7-9D4D-8F1AAC6946E0}" destId="{4F9F78A4-3E89-42F7-A34F-677E25747B16}" srcOrd="0" destOrd="0" presId="urn:microsoft.com/office/officeart/2005/8/layout/vList4"/>
    <dgm:cxn modelId="{6BA45F43-D04D-4D6F-B9BC-AEC62B3BD76B}" type="presParOf" srcId="{46535B26-5D3F-47A7-9D4D-8F1AAC6946E0}" destId="{CED26C8A-37F7-484C-A2E6-AA58E7255AC0}" srcOrd="1" destOrd="0" presId="urn:microsoft.com/office/officeart/2005/8/layout/vList4"/>
    <dgm:cxn modelId="{231B4C76-AE19-4C7F-B649-0122C8E7BAF0}" type="presParOf" srcId="{46535B26-5D3F-47A7-9D4D-8F1AAC6946E0}" destId="{AF22D944-BA88-4BB2-A998-EC64D328205A}" srcOrd="2" destOrd="0" presId="urn:microsoft.com/office/officeart/2005/8/layout/vList4"/>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75C6503B-70D4-44DD-BB8C-01B65EEF9F52}" type="doc">
      <dgm:prSet loTypeId="urn:microsoft.com/office/officeart/2005/8/layout/hList2" loCatId="list" qsTypeId="urn:microsoft.com/office/officeart/2005/8/quickstyle/simple1" qsCatId="simple" csTypeId="urn:microsoft.com/office/officeart/2005/8/colors/accent1_1" csCatId="accent1" phldr="1"/>
      <dgm:spPr/>
      <dgm:t>
        <a:bodyPr/>
        <a:lstStyle/>
        <a:p>
          <a:endParaRPr lang="en-GB"/>
        </a:p>
      </dgm:t>
    </dgm:pt>
    <dgm:pt modelId="{A652F1EF-4003-4DC0-B77A-F2A5F7CE05B7}">
      <dgm:prSet phldrT="[Text]"/>
      <dgm:spPr/>
      <dgm:t>
        <a:bodyPr/>
        <a:lstStyle/>
        <a:p>
          <a:r>
            <a:rPr lang="en-GB" b="1" dirty="0" smtClean="0"/>
            <a:t>What you can influence</a:t>
          </a:r>
          <a:endParaRPr lang="en-GB" dirty="0"/>
        </a:p>
      </dgm:t>
    </dgm:pt>
    <dgm:pt modelId="{4ACFF029-6F89-4A14-8BA5-232C8D3A3070}" type="parTrans" cxnId="{B63852DB-5636-4C11-AFB2-23B864E87A60}">
      <dgm:prSet/>
      <dgm:spPr/>
      <dgm:t>
        <a:bodyPr/>
        <a:lstStyle/>
        <a:p>
          <a:endParaRPr lang="en-GB"/>
        </a:p>
      </dgm:t>
    </dgm:pt>
    <dgm:pt modelId="{CD3A0DB8-36B1-422B-B08D-121766591BF2}" type="sibTrans" cxnId="{B63852DB-5636-4C11-AFB2-23B864E87A60}">
      <dgm:prSet/>
      <dgm:spPr/>
      <dgm:t>
        <a:bodyPr/>
        <a:lstStyle/>
        <a:p>
          <a:endParaRPr lang="en-GB"/>
        </a:p>
      </dgm:t>
    </dgm:pt>
    <dgm:pt modelId="{FDC147CB-7EBC-47C4-BACA-1C84B5817C01}">
      <dgm:prSet phldrT="[Text]" custT="1"/>
      <dgm:spPr/>
      <dgm:t>
        <a:bodyPr/>
        <a:lstStyle/>
        <a:p>
          <a:r>
            <a:rPr lang="en-GB" sz="1600" dirty="0" smtClean="0"/>
            <a:t>The development or use of land where planning permission is needed.</a:t>
          </a:r>
          <a:endParaRPr lang="en-GB" sz="1600" dirty="0"/>
        </a:p>
      </dgm:t>
    </dgm:pt>
    <dgm:pt modelId="{54030D54-921E-40AA-AF4B-AE2E8485AF6B}" type="parTrans" cxnId="{C29FA5D1-9F71-4197-9848-7DC236E92542}">
      <dgm:prSet/>
      <dgm:spPr/>
      <dgm:t>
        <a:bodyPr/>
        <a:lstStyle/>
        <a:p>
          <a:endParaRPr lang="en-GB"/>
        </a:p>
      </dgm:t>
    </dgm:pt>
    <dgm:pt modelId="{38A119A5-F937-4A08-AB77-D8E40683850A}" type="sibTrans" cxnId="{C29FA5D1-9F71-4197-9848-7DC236E92542}">
      <dgm:prSet/>
      <dgm:spPr/>
      <dgm:t>
        <a:bodyPr/>
        <a:lstStyle/>
        <a:p>
          <a:endParaRPr lang="en-GB"/>
        </a:p>
      </dgm:t>
    </dgm:pt>
    <dgm:pt modelId="{E93C684E-4329-4B18-86B5-7941D8877065}">
      <dgm:prSet phldrT="[Text]"/>
      <dgm:spPr/>
      <dgm:t>
        <a:bodyPr/>
        <a:lstStyle/>
        <a:p>
          <a:r>
            <a:rPr lang="en-GB" b="1" dirty="0" smtClean="0"/>
            <a:t>What you can’t influence</a:t>
          </a:r>
          <a:endParaRPr lang="en-GB" dirty="0"/>
        </a:p>
      </dgm:t>
    </dgm:pt>
    <dgm:pt modelId="{6CD4CCED-B3E0-4EFE-89D0-1D7315C41E99}" type="parTrans" cxnId="{087BE808-48CD-455F-8ACA-763FC1766A65}">
      <dgm:prSet/>
      <dgm:spPr/>
      <dgm:t>
        <a:bodyPr/>
        <a:lstStyle/>
        <a:p>
          <a:endParaRPr lang="en-GB"/>
        </a:p>
      </dgm:t>
    </dgm:pt>
    <dgm:pt modelId="{898FA7F1-1FA3-4CEA-9646-7DB5A7D1FCD8}" type="sibTrans" cxnId="{087BE808-48CD-455F-8ACA-763FC1766A65}">
      <dgm:prSet/>
      <dgm:spPr/>
      <dgm:t>
        <a:bodyPr/>
        <a:lstStyle/>
        <a:p>
          <a:endParaRPr lang="en-GB"/>
        </a:p>
      </dgm:t>
    </dgm:pt>
    <dgm:pt modelId="{6C0EC19E-7FB6-4501-A013-9DE99CB43AF6}">
      <dgm:prSet phldrT="[Text]" custT="1"/>
      <dgm:spPr/>
      <dgm:t>
        <a:bodyPr/>
        <a:lstStyle/>
        <a:p>
          <a:r>
            <a:rPr lang="en-GB" sz="1800" dirty="0" smtClean="0"/>
            <a:t>Developments which don’t need planning permission. </a:t>
          </a:r>
          <a:endParaRPr lang="en-GB" sz="1800" dirty="0"/>
        </a:p>
      </dgm:t>
    </dgm:pt>
    <dgm:pt modelId="{D8439AC8-DBB3-4217-8ED6-A708581FB083}" type="parTrans" cxnId="{68737838-7271-47D0-8A59-B02063A48793}">
      <dgm:prSet/>
      <dgm:spPr/>
      <dgm:t>
        <a:bodyPr/>
        <a:lstStyle/>
        <a:p>
          <a:endParaRPr lang="en-GB"/>
        </a:p>
      </dgm:t>
    </dgm:pt>
    <dgm:pt modelId="{22C3B918-BD7F-4CCD-826B-C1191FCD6918}" type="sibTrans" cxnId="{68737838-7271-47D0-8A59-B02063A48793}">
      <dgm:prSet/>
      <dgm:spPr/>
      <dgm:t>
        <a:bodyPr/>
        <a:lstStyle/>
        <a:p>
          <a:endParaRPr lang="en-GB"/>
        </a:p>
      </dgm:t>
    </dgm:pt>
    <dgm:pt modelId="{766D5F4F-94DA-4718-9006-E3147CFB8750}">
      <dgm:prSet custT="1"/>
      <dgm:spPr/>
      <dgm:t>
        <a:bodyPr/>
        <a:lstStyle/>
        <a:p>
          <a:r>
            <a:rPr lang="en-GB" sz="1600" dirty="0" smtClean="0"/>
            <a:t>Where new buildings or uses that need planning permission can go.</a:t>
          </a:r>
        </a:p>
      </dgm:t>
    </dgm:pt>
    <dgm:pt modelId="{8A11E167-2D01-457C-B795-D5D5AE4218C0}" type="parTrans" cxnId="{55FB37E8-09BF-41A4-8A37-8704C3207337}">
      <dgm:prSet/>
      <dgm:spPr/>
      <dgm:t>
        <a:bodyPr/>
        <a:lstStyle/>
        <a:p>
          <a:endParaRPr lang="en-GB"/>
        </a:p>
      </dgm:t>
    </dgm:pt>
    <dgm:pt modelId="{32454899-1265-4569-85B6-86044BFC63FF}" type="sibTrans" cxnId="{55FB37E8-09BF-41A4-8A37-8704C3207337}">
      <dgm:prSet/>
      <dgm:spPr/>
      <dgm:t>
        <a:bodyPr/>
        <a:lstStyle/>
        <a:p>
          <a:endParaRPr lang="en-GB"/>
        </a:p>
      </dgm:t>
    </dgm:pt>
    <dgm:pt modelId="{C689F40B-9D61-47E1-BDCF-35DAA1F42A6E}">
      <dgm:prSet custT="1"/>
      <dgm:spPr/>
      <dgm:t>
        <a:bodyPr/>
        <a:lstStyle/>
        <a:p>
          <a:r>
            <a:rPr lang="en-GB" sz="1600" dirty="0" smtClean="0"/>
            <a:t>The design and layout of buildings including drainage.</a:t>
          </a:r>
        </a:p>
      </dgm:t>
    </dgm:pt>
    <dgm:pt modelId="{D77413CE-2986-4A06-B8FF-56A531D18A8A}" type="parTrans" cxnId="{1BF4A296-E977-4C0A-9DED-066A7004E326}">
      <dgm:prSet/>
      <dgm:spPr/>
      <dgm:t>
        <a:bodyPr/>
        <a:lstStyle/>
        <a:p>
          <a:endParaRPr lang="en-GB"/>
        </a:p>
      </dgm:t>
    </dgm:pt>
    <dgm:pt modelId="{91F08506-595B-4D82-A2B2-3CBA6BB40530}" type="sibTrans" cxnId="{1BF4A296-E977-4C0A-9DED-066A7004E326}">
      <dgm:prSet/>
      <dgm:spPr/>
      <dgm:t>
        <a:bodyPr/>
        <a:lstStyle/>
        <a:p>
          <a:endParaRPr lang="en-GB"/>
        </a:p>
      </dgm:t>
    </dgm:pt>
    <dgm:pt modelId="{70DF3784-B239-41DB-AF31-714A97567586}">
      <dgm:prSet custT="1"/>
      <dgm:spPr/>
      <dgm:t>
        <a:bodyPr/>
        <a:lstStyle/>
        <a:p>
          <a:r>
            <a:rPr lang="en-GB" sz="1600" dirty="0" smtClean="0"/>
            <a:t>Transport implications of new development.</a:t>
          </a:r>
        </a:p>
      </dgm:t>
    </dgm:pt>
    <dgm:pt modelId="{B2FCBB78-7E75-4773-B3C0-F69D40ABECDD}" type="parTrans" cxnId="{F8CAED10-D3EB-4146-B14F-FECD12793588}">
      <dgm:prSet/>
      <dgm:spPr/>
      <dgm:t>
        <a:bodyPr/>
        <a:lstStyle/>
        <a:p>
          <a:endParaRPr lang="en-GB"/>
        </a:p>
      </dgm:t>
    </dgm:pt>
    <dgm:pt modelId="{28CB17DE-1DDF-4F74-AB33-249AD79F957D}" type="sibTrans" cxnId="{F8CAED10-D3EB-4146-B14F-FECD12793588}">
      <dgm:prSet/>
      <dgm:spPr/>
      <dgm:t>
        <a:bodyPr/>
        <a:lstStyle/>
        <a:p>
          <a:endParaRPr lang="en-GB"/>
        </a:p>
      </dgm:t>
    </dgm:pt>
    <dgm:pt modelId="{740F0958-AC34-4442-A00E-E5A4B07E3C5C}">
      <dgm:prSet custT="1"/>
      <dgm:spPr/>
      <dgm:t>
        <a:bodyPr/>
        <a:lstStyle/>
        <a:p>
          <a:r>
            <a:rPr lang="en-GB" sz="1600" dirty="0" smtClean="0"/>
            <a:t>Some infrastructure provision (e.g. cycle routes, bus stops etc.) where linked to new development and necessary in order to make the development acceptable.</a:t>
          </a:r>
          <a:endParaRPr lang="en-GB" sz="1600" dirty="0"/>
        </a:p>
      </dgm:t>
    </dgm:pt>
    <dgm:pt modelId="{C9626DB5-129A-49ED-BD32-21A0A5032970}" type="parTrans" cxnId="{634C6DDC-CF83-487F-8602-1C7403A19617}">
      <dgm:prSet/>
      <dgm:spPr/>
      <dgm:t>
        <a:bodyPr/>
        <a:lstStyle/>
        <a:p>
          <a:endParaRPr lang="en-GB"/>
        </a:p>
      </dgm:t>
    </dgm:pt>
    <dgm:pt modelId="{3709AACA-7E5E-4D82-B458-4EC615E1E3C7}" type="sibTrans" cxnId="{634C6DDC-CF83-487F-8602-1C7403A19617}">
      <dgm:prSet/>
      <dgm:spPr/>
      <dgm:t>
        <a:bodyPr/>
        <a:lstStyle/>
        <a:p>
          <a:endParaRPr lang="en-GB"/>
        </a:p>
      </dgm:t>
    </dgm:pt>
    <dgm:pt modelId="{6417DD0C-0E2E-414C-A9E4-699E1D81139A}">
      <dgm:prSet custT="1"/>
      <dgm:spPr/>
      <dgm:t>
        <a:bodyPr/>
        <a:lstStyle/>
        <a:p>
          <a:r>
            <a:rPr lang="en-GB" sz="1800" dirty="0" smtClean="0"/>
            <a:t>Spending decisions or actions by other bodies. </a:t>
          </a:r>
          <a:endParaRPr lang="en-GB" sz="1800" dirty="0"/>
        </a:p>
      </dgm:t>
    </dgm:pt>
    <dgm:pt modelId="{7FCEC243-E4A5-4E33-9692-927A33A509F1}" type="parTrans" cxnId="{98B2B411-0168-4455-8AEB-7B43355D8D30}">
      <dgm:prSet/>
      <dgm:spPr/>
      <dgm:t>
        <a:bodyPr/>
        <a:lstStyle/>
        <a:p>
          <a:endParaRPr lang="en-GB"/>
        </a:p>
      </dgm:t>
    </dgm:pt>
    <dgm:pt modelId="{7DD55D2F-9D82-4C2E-A1A6-C8E24610854B}" type="sibTrans" cxnId="{98B2B411-0168-4455-8AEB-7B43355D8D30}">
      <dgm:prSet/>
      <dgm:spPr/>
      <dgm:t>
        <a:bodyPr/>
        <a:lstStyle/>
        <a:p>
          <a:endParaRPr lang="en-GB"/>
        </a:p>
      </dgm:t>
    </dgm:pt>
    <dgm:pt modelId="{17C54244-0E58-4B20-AF18-890221FA31A6}">
      <dgm:prSet custT="1"/>
      <dgm:spPr/>
      <dgm:t>
        <a:bodyPr/>
        <a:lstStyle/>
        <a:p>
          <a:r>
            <a:rPr lang="en-GB" sz="1800" dirty="0" smtClean="0"/>
            <a:t>How existing buildings are used.</a:t>
          </a:r>
        </a:p>
      </dgm:t>
    </dgm:pt>
    <dgm:pt modelId="{71B679AC-6D8F-481E-9C51-482A1703BF79}" type="parTrans" cxnId="{8C0D600D-E1F0-48C2-ACC5-A4B3D39CAFF6}">
      <dgm:prSet/>
      <dgm:spPr/>
      <dgm:t>
        <a:bodyPr/>
        <a:lstStyle/>
        <a:p>
          <a:endParaRPr lang="en-GB"/>
        </a:p>
      </dgm:t>
    </dgm:pt>
    <dgm:pt modelId="{5EA285B8-DA34-4DBB-A50E-87E14CEB3DD6}" type="sibTrans" cxnId="{8C0D600D-E1F0-48C2-ACC5-A4B3D39CAFF6}">
      <dgm:prSet/>
      <dgm:spPr/>
      <dgm:t>
        <a:bodyPr/>
        <a:lstStyle/>
        <a:p>
          <a:endParaRPr lang="en-GB"/>
        </a:p>
      </dgm:t>
    </dgm:pt>
    <dgm:pt modelId="{DC10563F-862E-48B1-8BA6-38785F071EA8}">
      <dgm:prSet custT="1"/>
      <dgm:spPr/>
      <dgm:t>
        <a:bodyPr/>
        <a:lstStyle/>
        <a:p>
          <a:r>
            <a:rPr lang="en-GB" sz="1800" dirty="0" smtClean="0"/>
            <a:t>The sale and disposal of land.</a:t>
          </a:r>
          <a:endParaRPr lang="en-GB" sz="1800" dirty="0"/>
        </a:p>
      </dgm:t>
    </dgm:pt>
    <dgm:pt modelId="{8C51CB68-6190-4AE8-B167-67A38847A72D}" type="parTrans" cxnId="{B451E1F0-7212-4858-97D9-C851709860AF}">
      <dgm:prSet/>
      <dgm:spPr/>
      <dgm:t>
        <a:bodyPr/>
        <a:lstStyle/>
        <a:p>
          <a:endParaRPr lang="en-GB"/>
        </a:p>
      </dgm:t>
    </dgm:pt>
    <dgm:pt modelId="{5216F075-ACDB-476A-8382-FAB2F45319A6}" type="sibTrans" cxnId="{B451E1F0-7212-4858-97D9-C851709860AF}">
      <dgm:prSet/>
      <dgm:spPr/>
      <dgm:t>
        <a:bodyPr/>
        <a:lstStyle/>
        <a:p>
          <a:endParaRPr lang="en-GB"/>
        </a:p>
      </dgm:t>
    </dgm:pt>
    <dgm:pt modelId="{8F086BCD-9365-47BB-A127-7D3D2F9C5202}" type="pres">
      <dgm:prSet presAssocID="{75C6503B-70D4-44DD-BB8C-01B65EEF9F52}" presName="linearFlow" presStyleCnt="0">
        <dgm:presLayoutVars>
          <dgm:dir/>
          <dgm:animLvl val="lvl"/>
          <dgm:resizeHandles/>
        </dgm:presLayoutVars>
      </dgm:prSet>
      <dgm:spPr/>
      <dgm:t>
        <a:bodyPr/>
        <a:lstStyle/>
        <a:p>
          <a:endParaRPr lang="en-GB"/>
        </a:p>
      </dgm:t>
    </dgm:pt>
    <dgm:pt modelId="{003A500F-29C9-47D8-9E1D-99FC699623A4}" type="pres">
      <dgm:prSet presAssocID="{A652F1EF-4003-4DC0-B77A-F2A5F7CE05B7}" presName="compositeNode" presStyleCnt="0">
        <dgm:presLayoutVars>
          <dgm:bulletEnabled val="1"/>
        </dgm:presLayoutVars>
      </dgm:prSet>
      <dgm:spPr/>
    </dgm:pt>
    <dgm:pt modelId="{34C0453A-BF0A-49B6-9355-261BA5F288AD}" type="pres">
      <dgm:prSet presAssocID="{A652F1EF-4003-4DC0-B77A-F2A5F7CE05B7}" presName="image" presStyleLbl="fgImgPlace1" presStyleIdx="0" presStyleCnt="2" custFlipVert="1" custFlipHor="0" custScaleX="15912" custScaleY="3680"/>
      <dgm:spPr>
        <a:solidFill>
          <a:schemeClr val="bg1"/>
        </a:solidFill>
        <a:ln>
          <a:solidFill>
            <a:schemeClr val="bg1"/>
          </a:solidFill>
        </a:ln>
      </dgm:spPr>
    </dgm:pt>
    <dgm:pt modelId="{CB242288-A74D-47AB-A269-60C07094B192}" type="pres">
      <dgm:prSet presAssocID="{A652F1EF-4003-4DC0-B77A-F2A5F7CE05B7}" presName="childNode" presStyleLbl="node1" presStyleIdx="0" presStyleCnt="2">
        <dgm:presLayoutVars>
          <dgm:bulletEnabled val="1"/>
        </dgm:presLayoutVars>
      </dgm:prSet>
      <dgm:spPr/>
      <dgm:t>
        <a:bodyPr/>
        <a:lstStyle/>
        <a:p>
          <a:endParaRPr lang="en-GB"/>
        </a:p>
      </dgm:t>
    </dgm:pt>
    <dgm:pt modelId="{DBF00D8B-132A-4282-8BC9-7E21DE1276B0}" type="pres">
      <dgm:prSet presAssocID="{A652F1EF-4003-4DC0-B77A-F2A5F7CE05B7}" presName="parentNode" presStyleLbl="revTx" presStyleIdx="0" presStyleCnt="2">
        <dgm:presLayoutVars>
          <dgm:chMax val="0"/>
          <dgm:bulletEnabled val="1"/>
        </dgm:presLayoutVars>
      </dgm:prSet>
      <dgm:spPr/>
      <dgm:t>
        <a:bodyPr/>
        <a:lstStyle/>
        <a:p>
          <a:endParaRPr lang="en-GB"/>
        </a:p>
      </dgm:t>
    </dgm:pt>
    <dgm:pt modelId="{4E6C147B-922D-4043-9BA7-693144C9F04B}" type="pres">
      <dgm:prSet presAssocID="{CD3A0DB8-36B1-422B-B08D-121766591BF2}" presName="sibTrans" presStyleCnt="0"/>
      <dgm:spPr/>
    </dgm:pt>
    <dgm:pt modelId="{010F7702-F71E-4A51-B43D-117CE9D11BC4}" type="pres">
      <dgm:prSet presAssocID="{E93C684E-4329-4B18-86B5-7941D8877065}" presName="compositeNode" presStyleCnt="0">
        <dgm:presLayoutVars>
          <dgm:bulletEnabled val="1"/>
        </dgm:presLayoutVars>
      </dgm:prSet>
      <dgm:spPr/>
    </dgm:pt>
    <dgm:pt modelId="{4F86DBCF-5A8F-4806-AFB8-8175B83A8BAE}" type="pres">
      <dgm:prSet presAssocID="{E93C684E-4329-4B18-86B5-7941D8877065}" presName="image" presStyleLbl="fgImgPlace1" presStyleIdx="1" presStyleCnt="2" custFlipVert="0" custFlipHor="0" custScaleX="24086" custScaleY="3527"/>
      <dgm:spPr>
        <a:solidFill>
          <a:schemeClr val="bg1"/>
        </a:solidFill>
        <a:ln>
          <a:solidFill>
            <a:schemeClr val="bg1"/>
          </a:solidFill>
        </a:ln>
      </dgm:spPr>
    </dgm:pt>
    <dgm:pt modelId="{915C546C-5349-41BB-B7F5-338BD757A49F}" type="pres">
      <dgm:prSet presAssocID="{E93C684E-4329-4B18-86B5-7941D8877065}" presName="childNode" presStyleLbl="node1" presStyleIdx="1" presStyleCnt="2">
        <dgm:presLayoutVars>
          <dgm:bulletEnabled val="1"/>
        </dgm:presLayoutVars>
      </dgm:prSet>
      <dgm:spPr/>
      <dgm:t>
        <a:bodyPr/>
        <a:lstStyle/>
        <a:p>
          <a:endParaRPr lang="en-GB"/>
        </a:p>
      </dgm:t>
    </dgm:pt>
    <dgm:pt modelId="{05906EA6-D0E1-4E7A-8BBC-C7CAF196864D}" type="pres">
      <dgm:prSet presAssocID="{E93C684E-4329-4B18-86B5-7941D8877065}" presName="parentNode" presStyleLbl="revTx" presStyleIdx="1" presStyleCnt="2">
        <dgm:presLayoutVars>
          <dgm:chMax val="0"/>
          <dgm:bulletEnabled val="1"/>
        </dgm:presLayoutVars>
      </dgm:prSet>
      <dgm:spPr/>
      <dgm:t>
        <a:bodyPr/>
        <a:lstStyle/>
        <a:p>
          <a:endParaRPr lang="en-GB"/>
        </a:p>
      </dgm:t>
    </dgm:pt>
  </dgm:ptLst>
  <dgm:cxnLst>
    <dgm:cxn modelId="{8C0D600D-E1F0-48C2-ACC5-A4B3D39CAFF6}" srcId="{E93C684E-4329-4B18-86B5-7941D8877065}" destId="{17C54244-0E58-4B20-AF18-890221FA31A6}" srcOrd="2" destOrd="0" parTransId="{71B679AC-6D8F-481E-9C51-482A1703BF79}" sibTransId="{5EA285B8-DA34-4DBB-A50E-87E14CEB3DD6}"/>
    <dgm:cxn modelId="{F8CAED10-D3EB-4146-B14F-FECD12793588}" srcId="{A652F1EF-4003-4DC0-B77A-F2A5F7CE05B7}" destId="{70DF3784-B239-41DB-AF31-714A97567586}" srcOrd="3" destOrd="0" parTransId="{B2FCBB78-7E75-4773-B3C0-F69D40ABECDD}" sibTransId="{28CB17DE-1DDF-4F74-AB33-249AD79F957D}"/>
    <dgm:cxn modelId="{BC24D4ED-1C5B-480B-A51B-99C855F98EC2}" type="presOf" srcId="{740F0958-AC34-4442-A00E-E5A4B07E3C5C}" destId="{CB242288-A74D-47AB-A269-60C07094B192}" srcOrd="0" destOrd="4" presId="urn:microsoft.com/office/officeart/2005/8/layout/hList2"/>
    <dgm:cxn modelId="{C51D50F7-B946-4CE6-8418-243C62EFA7F4}" type="presOf" srcId="{75C6503B-70D4-44DD-BB8C-01B65EEF9F52}" destId="{8F086BCD-9365-47BB-A127-7D3D2F9C5202}" srcOrd="0" destOrd="0" presId="urn:microsoft.com/office/officeart/2005/8/layout/hList2"/>
    <dgm:cxn modelId="{68737838-7271-47D0-8A59-B02063A48793}" srcId="{E93C684E-4329-4B18-86B5-7941D8877065}" destId="{6C0EC19E-7FB6-4501-A013-9DE99CB43AF6}" srcOrd="0" destOrd="0" parTransId="{D8439AC8-DBB3-4217-8ED6-A708581FB083}" sibTransId="{22C3B918-BD7F-4CCD-826B-C1191FCD6918}"/>
    <dgm:cxn modelId="{B451E1F0-7212-4858-97D9-C851709860AF}" srcId="{E93C684E-4329-4B18-86B5-7941D8877065}" destId="{DC10563F-862E-48B1-8BA6-38785F071EA8}" srcOrd="3" destOrd="0" parTransId="{8C51CB68-6190-4AE8-B167-67A38847A72D}" sibTransId="{5216F075-ACDB-476A-8382-FAB2F45319A6}"/>
    <dgm:cxn modelId="{98B2B411-0168-4455-8AEB-7B43355D8D30}" srcId="{E93C684E-4329-4B18-86B5-7941D8877065}" destId="{6417DD0C-0E2E-414C-A9E4-699E1D81139A}" srcOrd="1" destOrd="0" parTransId="{7FCEC243-E4A5-4E33-9692-927A33A509F1}" sibTransId="{7DD55D2F-9D82-4C2E-A1A6-C8E24610854B}"/>
    <dgm:cxn modelId="{B7240994-418C-4FF7-8709-6FF1A5AFD1B2}" type="presOf" srcId="{6C0EC19E-7FB6-4501-A013-9DE99CB43AF6}" destId="{915C546C-5349-41BB-B7F5-338BD757A49F}" srcOrd="0" destOrd="0" presId="urn:microsoft.com/office/officeart/2005/8/layout/hList2"/>
    <dgm:cxn modelId="{087BE808-48CD-455F-8ACA-763FC1766A65}" srcId="{75C6503B-70D4-44DD-BB8C-01B65EEF9F52}" destId="{E93C684E-4329-4B18-86B5-7941D8877065}" srcOrd="1" destOrd="0" parTransId="{6CD4CCED-B3E0-4EFE-89D0-1D7315C41E99}" sibTransId="{898FA7F1-1FA3-4CEA-9646-7DB5A7D1FCD8}"/>
    <dgm:cxn modelId="{55FB37E8-09BF-41A4-8A37-8704C3207337}" srcId="{A652F1EF-4003-4DC0-B77A-F2A5F7CE05B7}" destId="{766D5F4F-94DA-4718-9006-E3147CFB8750}" srcOrd="1" destOrd="0" parTransId="{8A11E167-2D01-457C-B795-D5D5AE4218C0}" sibTransId="{32454899-1265-4569-85B6-86044BFC63FF}"/>
    <dgm:cxn modelId="{A3ABC5AD-DA67-43A8-B6B9-2E2D05FA80C5}" type="presOf" srcId="{70DF3784-B239-41DB-AF31-714A97567586}" destId="{CB242288-A74D-47AB-A269-60C07094B192}" srcOrd="0" destOrd="3" presId="urn:microsoft.com/office/officeart/2005/8/layout/hList2"/>
    <dgm:cxn modelId="{76154C80-EB50-45E0-8D37-2C713B7F1342}" type="presOf" srcId="{6417DD0C-0E2E-414C-A9E4-699E1D81139A}" destId="{915C546C-5349-41BB-B7F5-338BD757A49F}" srcOrd="0" destOrd="1" presId="urn:microsoft.com/office/officeart/2005/8/layout/hList2"/>
    <dgm:cxn modelId="{ADD3825D-EBE2-408E-A2C7-03B2D819C5E4}" type="presOf" srcId="{C689F40B-9D61-47E1-BDCF-35DAA1F42A6E}" destId="{CB242288-A74D-47AB-A269-60C07094B192}" srcOrd="0" destOrd="2" presId="urn:microsoft.com/office/officeart/2005/8/layout/hList2"/>
    <dgm:cxn modelId="{5B1A92A7-96C3-471B-99CC-FAAEF404EA05}" type="presOf" srcId="{DC10563F-862E-48B1-8BA6-38785F071EA8}" destId="{915C546C-5349-41BB-B7F5-338BD757A49F}" srcOrd="0" destOrd="3" presId="urn:microsoft.com/office/officeart/2005/8/layout/hList2"/>
    <dgm:cxn modelId="{B63852DB-5636-4C11-AFB2-23B864E87A60}" srcId="{75C6503B-70D4-44DD-BB8C-01B65EEF9F52}" destId="{A652F1EF-4003-4DC0-B77A-F2A5F7CE05B7}" srcOrd="0" destOrd="0" parTransId="{4ACFF029-6F89-4A14-8BA5-232C8D3A3070}" sibTransId="{CD3A0DB8-36B1-422B-B08D-121766591BF2}"/>
    <dgm:cxn modelId="{1BF4A296-E977-4C0A-9DED-066A7004E326}" srcId="{A652F1EF-4003-4DC0-B77A-F2A5F7CE05B7}" destId="{C689F40B-9D61-47E1-BDCF-35DAA1F42A6E}" srcOrd="2" destOrd="0" parTransId="{D77413CE-2986-4A06-B8FF-56A531D18A8A}" sibTransId="{91F08506-595B-4D82-A2B2-3CBA6BB40530}"/>
    <dgm:cxn modelId="{26B225A9-52EB-46DD-845E-7F74F7B63178}" type="presOf" srcId="{766D5F4F-94DA-4718-9006-E3147CFB8750}" destId="{CB242288-A74D-47AB-A269-60C07094B192}" srcOrd="0" destOrd="1" presId="urn:microsoft.com/office/officeart/2005/8/layout/hList2"/>
    <dgm:cxn modelId="{634C6DDC-CF83-487F-8602-1C7403A19617}" srcId="{A652F1EF-4003-4DC0-B77A-F2A5F7CE05B7}" destId="{740F0958-AC34-4442-A00E-E5A4B07E3C5C}" srcOrd="4" destOrd="0" parTransId="{C9626DB5-129A-49ED-BD32-21A0A5032970}" sibTransId="{3709AACA-7E5E-4D82-B458-4EC615E1E3C7}"/>
    <dgm:cxn modelId="{CFB79CEC-F91D-4E7E-AFF8-D9ABDAC2B6B1}" type="presOf" srcId="{E93C684E-4329-4B18-86B5-7941D8877065}" destId="{05906EA6-D0E1-4E7A-8BBC-C7CAF196864D}" srcOrd="0" destOrd="0" presId="urn:microsoft.com/office/officeart/2005/8/layout/hList2"/>
    <dgm:cxn modelId="{0EFA79F6-864A-4CD2-B096-4667AE4AAB87}" type="presOf" srcId="{17C54244-0E58-4B20-AF18-890221FA31A6}" destId="{915C546C-5349-41BB-B7F5-338BD757A49F}" srcOrd="0" destOrd="2" presId="urn:microsoft.com/office/officeart/2005/8/layout/hList2"/>
    <dgm:cxn modelId="{C29FA5D1-9F71-4197-9848-7DC236E92542}" srcId="{A652F1EF-4003-4DC0-B77A-F2A5F7CE05B7}" destId="{FDC147CB-7EBC-47C4-BACA-1C84B5817C01}" srcOrd="0" destOrd="0" parTransId="{54030D54-921E-40AA-AF4B-AE2E8485AF6B}" sibTransId="{38A119A5-F937-4A08-AB77-D8E40683850A}"/>
    <dgm:cxn modelId="{C2B6AFB4-3C00-4DE0-9413-BD51FC825F05}" type="presOf" srcId="{A652F1EF-4003-4DC0-B77A-F2A5F7CE05B7}" destId="{DBF00D8B-132A-4282-8BC9-7E21DE1276B0}" srcOrd="0" destOrd="0" presId="urn:microsoft.com/office/officeart/2005/8/layout/hList2"/>
    <dgm:cxn modelId="{7AA66EB8-4202-40E4-9EC8-81A1734DC764}" type="presOf" srcId="{FDC147CB-7EBC-47C4-BACA-1C84B5817C01}" destId="{CB242288-A74D-47AB-A269-60C07094B192}" srcOrd="0" destOrd="0" presId="urn:microsoft.com/office/officeart/2005/8/layout/hList2"/>
    <dgm:cxn modelId="{50E81E33-BE66-49A5-AD8F-5EA4651915DA}" type="presParOf" srcId="{8F086BCD-9365-47BB-A127-7D3D2F9C5202}" destId="{003A500F-29C9-47D8-9E1D-99FC699623A4}" srcOrd="0" destOrd="0" presId="urn:microsoft.com/office/officeart/2005/8/layout/hList2"/>
    <dgm:cxn modelId="{D0A5CCA0-35DA-437C-8068-5560F5BF4C7A}" type="presParOf" srcId="{003A500F-29C9-47D8-9E1D-99FC699623A4}" destId="{34C0453A-BF0A-49B6-9355-261BA5F288AD}" srcOrd="0" destOrd="0" presId="urn:microsoft.com/office/officeart/2005/8/layout/hList2"/>
    <dgm:cxn modelId="{C843763F-AED1-4E03-9B10-067A0402CA1E}" type="presParOf" srcId="{003A500F-29C9-47D8-9E1D-99FC699623A4}" destId="{CB242288-A74D-47AB-A269-60C07094B192}" srcOrd="1" destOrd="0" presId="urn:microsoft.com/office/officeart/2005/8/layout/hList2"/>
    <dgm:cxn modelId="{32E4F04A-AA68-419E-81F2-0FF9F3CD150B}" type="presParOf" srcId="{003A500F-29C9-47D8-9E1D-99FC699623A4}" destId="{DBF00D8B-132A-4282-8BC9-7E21DE1276B0}" srcOrd="2" destOrd="0" presId="urn:microsoft.com/office/officeart/2005/8/layout/hList2"/>
    <dgm:cxn modelId="{9DFF116D-CEAA-41A5-AF05-2A3E5C3D335A}" type="presParOf" srcId="{8F086BCD-9365-47BB-A127-7D3D2F9C5202}" destId="{4E6C147B-922D-4043-9BA7-693144C9F04B}" srcOrd="1" destOrd="0" presId="urn:microsoft.com/office/officeart/2005/8/layout/hList2"/>
    <dgm:cxn modelId="{14903903-55E5-4BF2-AF11-38E96ED19AEF}" type="presParOf" srcId="{8F086BCD-9365-47BB-A127-7D3D2F9C5202}" destId="{010F7702-F71E-4A51-B43D-117CE9D11BC4}" srcOrd="2" destOrd="0" presId="urn:microsoft.com/office/officeart/2005/8/layout/hList2"/>
    <dgm:cxn modelId="{BD8437ED-48D1-4A08-9BEE-D6644864AF2B}" type="presParOf" srcId="{010F7702-F71E-4A51-B43D-117CE9D11BC4}" destId="{4F86DBCF-5A8F-4806-AFB8-8175B83A8BAE}" srcOrd="0" destOrd="0" presId="urn:microsoft.com/office/officeart/2005/8/layout/hList2"/>
    <dgm:cxn modelId="{050509A7-FD0B-4528-9CC8-7665EC8AD0A5}" type="presParOf" srcId="{010F7702-F71E-4A51-B43D-117CE9D11BC4}" destId="{915C546C-5349-41BB-B7F5-338BD757A49F}" srcOrd="1" destOrd="0" presId="urn:microsoft.com/office/officeart/2005/8/layout/hList2"/>
    <dgm:cxn modelId="{F09C98E6-EEBA-4B33-BB94-5C3045F16F90}" type="presParOf" srcId="{010F7702-F71E-4A51-B43D-117CE9D11BC4}" destId="{05906EA6-D0E1-4E7A-8BBC-C7CAF196864D}" srcOrd="2" destOrd="0" presId="urn:microsoft.com/office/officeart/2005/8/layout/hList2"/>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845C85-FF63-4318-9D13-4D0559235D7B}">
      <dsp:nvSpPr>
        <dsp:cNvPr id="0" name=""/>
        <dsp:cNvSpPr/>
      </dsp:nvSpPr>
      <dsp:spPr>
        <a:xfrm>
          <a:off x="0" y="0"/>
          <a:ext cx="8229600" cy="882527"/>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GB" sz="1700" kern="1200" dirty="0" smtClean="0"/>
            <a:t>National Planning Policy Framework</a:t>
          </a:r>
          <a:endParaRPr lang="en-GB" sz="1700" kern="1200" dirty="0"/>
        </a:p>
        <a:p>
          <a:pPr marL="114300" lvl="1" indent="-114300" algn="l" defTabSz="577850">
            <a:lnSpc>
              <a:spcPct val="90000"/>
            </a:lnSpc>
            <a:spcBef>
              <a:spcPct val="0"/>
            </a:spcBef>
            <a:spcAft>
              <a:spcPct val="15000"/>
            </a:spcAft>
            <a:buChar char="••"/>
          </a:pPr>
          <a:r>
            <a:rPr lang="en-GB" sz="1300" kern="1200" dirty="0" smtClean="0"/>
            <a:t>Set by the UK Government</a:t>
          </a:r>
          <a:endParaRPr lang="en-GB" sz="1300" kern="1200" dirty="0"/>
        </a:p>
        <a:p>
          <a:pPr marL="114300" lvl="1" indent="-114300" algn="l" defTabSz="577850">
            <a:lnSpc>
              <a:spcPct val="90000"/>
            </a:lnSpc>
            <a:spcBef>
              <a:spcPct val="0"/>
            </a:spcBef>
            <a:spcAft>
              <a:spcPct val="15000"/>
            </a:spcAft>
            <a:buChar char="••"/>
          </a:pPr>
          <a:r>
            <a:rPr lang="en-GB" sz="1300" b="0" i="0" kern="1200" dirty="0" smtClean="0"/>
            <a:t>Sets out government's planning policies for England</a:t>
          </a:r>
          <a:endParaRPr lang="en-GB" sz="1300" kern="1200" dirty="0"/>
        </a:p>
      </dsp:txBody>
      <dsp:txXfrm>
        <a:off x="1734172" y="0"/>
        <a:ext cx="6495427" cy="882527"/>
      </dsp:txXfrm>
    </dsp:sp>
    <dsp:sp modelId="{772EC261-E8C5-4BFB-9EB6-87E94CFDDF27}">
      <dsp:nvSpPr>
        <dsp:cNvPr id="0" name=""/>
        <dsp:cNvSpPr/>
      </dsp:nvSpPr>
      <dsp:spPr>
        <a:xfrm>
          <a:off x="88252" y="88252"/>
          <a:ext cx="1645920" cy="706022"/>
        </a:xfrm>
        <a:prstGeom prst="roundRect">
          <a:avLst>
            <a:gd name="adj" fmla="val 10000"/>
          </a:avLst>
        </a:prstGeom>
        <a:blipFill rotWithShape="1">
          <a:blip xmlns:r="http://schemas.openxmlformats.org/officeDocument/2006/relationships" r:embed="rId1"/>
          <a:stretch>
            <a:fillRect/>
          </a:stretch>
        </a:blip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F82E1C8-35BB-473F-BFB9-4AC5B187531E}">
      <dsp:nvSpPr>
        <dsp:cNvPr id="0" name=""/>
        <dsp:cNvSpPr/>
      </dsp:nvSpPr>
      <dsp:spPr>
        <a:xfrm>
          <a:off x="0" y="970780"/>
          <a:ext cx="8229600" cy="882527"/>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GB" sz="1700" kern="1200" dirty="0" smtClean="0"/>
            <a:t>Local Plan</a:t>
          </a:r>
          <a:endParaRPr lang="en-GB" sz="1700" kern="1200" dirty="0"/>
        </a:p>
        <a:p>
          <a:pPr marL="114300" lvl="1" indent="-114300" algn="l" defTabSz="577850">
            <a:lnSpc>
              <a:spcPct val="90000"/>
            </a:lnSpc>
            <a:spcBef>
              <a:spcPct val="0"/>
            </a:spcBef>
            <a:spcAft>
              <a:spcPct val="15000"/>
            </a:spcAft>
            <a:buChar char="••"/>
          </a:pPr>
          <a:r>
            <a:rPr lang="en-GB" sz="1300" kern="1200" dirty="0" smtClean="0"/>
            <a:t>Prepared by Local Planning Authority (local council) or national park authority </a:t>
          </a:r>
          <a:endParaRPr lang="en-GB" sz="1300" kern="1200" dirty="0"/>
        </a:p>
        <a:p>
          <a:pPr marL="114300" lvl="1" indent="-114300" algn="l" defTabSz="577850">
            <a:lnSpc>
              <a:spcPct val="90000"/>
            </a:lnSpc>
            <a:spcBef>
              <a:spcPct val="0"/>
            </a:spcBef>
            <a:spcAft>
              <a:spcPct val="15000"/>
            </a:spcAft>
            <a:buChar char="••"/>
          </a:pPr>
          <a:r>
            <a:rPr lang="en-GB" sz="1300" kern="1200" dirty="0" smtClean="0"/>
            <a:t>Guides decisions on future development proposals and addresses needs of the area</a:t>
          </a:r>
          <a:endParaRPr lang="en-GB" sz="1300" kern="1200" dirty="0"/>
        </a:p>
      </dsp:txBody>
      <dsp:txXfrm>
        <a:off x="1734172" y="970780"/>
        <a:ext cx="6495427" cy="882527"/>
      </dsp:txXfrm>
    </dsp:sp>
    <dsp:sp modelId="{5B45E3EE-8A34-455A-A296-4048E1559353}">
      <dsp:nvSpPr>
        <dsp:cNvPr id="0" name=""/>
        <dsp:cNvSpPr/>
      </dsp:nvSpPr>
      <dsp:spPr>
        <a:xfrm>
          <a:off x="88252" y="1059032"/>
          <a:ext cx="1645920" cy="706022"/>
        </a:xfrm>
        <a:prstGeom prst="roundRect">
          <a:avLst>
            <a:gd name="adj" fmla="val 10000"/>
          </a:avLst>
        </a:prstGeom>
        <a:blipFill rotWithShape="1">
          <a:blip xmlns:r="http://schemas.openxmlformats.org/officeDocument/2006/relationships" r:embed="rId2"/>
          <a:stretch>
            <a:fillRect/>
          </a:stretch>
        </a:blip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9F78A4-3E89-42F7-A34F-677E25747B16}">
      <dsp:nvSpPr>
        <dsp:cNvPr id="0" name=""/>
        <dsp:cNvSpPr/>
      </dsp:nvSpPr>
      <dsp:spPr>
        <a:xfrm>
          <a:off x="0" y="1941560"/>
          <a:ext cx="8229600" cy="882527"/>
        </a:xfrm>
        <a:prstGeom prst="roundRect">
          <a:avLst>
            <a:gd name="adj" fmla="val 10000"/>
          </a:avLst>
        </a:prstGeom>
        <a:solidFill>
          <a:schemeClr val="lt1">
            <a:hueOff val="0"/>
            <a:satOff val="0"/>
            <a:lumOff val="0"/>
            <a:alphaOff val="0"/>
          </a:schemeClr>
        </a:solid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t" anchorCtr="0">
          <a:noAutofit/>
        </a:bodyPr>
        <a:lstStyle/>
        <a:p>
          <a:pPr lvl="0" algn="l" defTabSz="755650">
            <a:lnSpc>
              <a:spcPct val="90000"/>
            </a:lnSpc>
            <a:spcBef>
              <a:spcPct val="0"/>
            </a:spcBef>
            <a:spcAft>
              <a:spcPct val="35000"/>
            </a:spcAft>
          </a:pPr>
          <a:r>
            <a:rPr lang="en-GB" sz="1700" kern="1200" dirty="0" smtClean="0"/>
            <a:t>Neighbourhood Plan</a:t>
          </a:r>
          <a:endParaRPr lang="en-GB" sz="1700" kern="1200" dirty="0"/>
        </a:p>
        <a:p>
          <a:pPr marL="114300" lvl="1" indent="-114300" algn="l" defTabSz="577850">
            <a:lnSpc>
              <a:spcPct val="90000"/>
            </a:lnSpc>
            <a:spcBef>
              <a:spcPct val="0"/>
            </a:spcBef>
            <a:spcAft>
              <a:spcPct val="15000"/>
            </a:spcAft>
            <a:buChar char="••"/>
          </a:pPr>
          <a:r>
            <a:rPr lang="en-GB" sz="1300" kern="1200" dirty="0" smtClean="0"/>
            <a:t>Developed by communities</a:t>
          </a:r>
          <a:endParaRPr lang="en-GB" sz="1300" kern="1200" dirty="0"/>
        </a:p>
        <a:p>
          <a:pPr marL="114300" lvl="1" indent="-114300" algn="l" defTabSz="577850">
            <a:lnSpc>
              <a:spcPct val="90000"/>
            </a:lnSpc>
            <a:spcBef>
              <a:spcPct val="0"/>
            </a:spcBef>
            <a:spcAft>
              <a:spcPct val="15000"/>
            </a:spcAft>
            <a:buChar char="••"/>
          </a:pPr>
          <a:r>
            <a:rPr lang="en-GB" sz="1300" kern="1200" dirty="0" smtClean="0"/>
            <a:t>No particular requirements but do have to comply with some basic conditions</a:t>
          </a:r>
          <a:endParaRPr lang="en-GB" sz="1300" kern="1200" dirty="0"/>
        </a:p>
      </dsp:txBody>
      <dsp:txXfrm>
        <a:off x="1734172" y="1941560"/>
        <a:ext cx="6495427" cy="882527"/>
      </dsp:txXfrm>
    </dsp:sp>
    <dsp:sp modelId="{CED26C8A-37F7-484C-A2E6-AA58E7255AC0}">
      <dsp:nvSpPr>
        <dsp:cNvPr id="0" name=""/>
        <dsp:cNvSpPr/>
      </dsp:nvSpPr>
      <dsp:spPr>
        <a:xfrm>
          <a:off x="88252" y="2029813"/>
          <a:ext cx="1645920" cy="706022"/>
        </a:xfrm>
        <a:prstGeom prst="roundRect">
          <a:avLst>
            <a:gd name="adj" fmla="val 10000"/>
          </a:avLst>
        </a:prstGeom>
        <a:blipFill rotWithShape="1">
          <a:blip xmlns:r="http://schemas.openxmlformats.org/officeDocument/2006/relationships" r:embed="rId3"/>
          <a:stretch>
            <a:fillRect/>
          </a:stretch>
        </a:blipFill>
        <a:ln w="25400" cap="flat" cmpd="sng" algn="ctr">
          <a:solidFill>
            <a:schemeClr val="accent6">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BF00D8B-132A-4282-8BC9-7E21DE1276B0}">
      <dsp:nvSpPr>
        <dsp:cNvPr id="0" name=""/>
        <dsp:cNvSpPr/>
      </dsp:nvSpPr>
      <dsp:spPr>
        <a:xfrm rot="16200000">
          <a:off x="-1782870" y="2561076"/>
          <a:ext cx="4320487" cy="648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71691" bIns="0" numCol="1" spcCol="1270" anchor="t" anchorCtr="0">
          <a:noAutofit/>
        </a:bodyPr>
        <a:lstStyle/>
        <a:p>
          <a:pPr lvl="0" algn="r" defTabSz="1244600">
            <a:lnSpc>
              <a:spcPct val="90000"/>
            </a:lnSpc>
            <a:spcBef>
              <a:spcPct val="0"/>
            </a:spcBef>
            <a:spcAft>
              <a:spcPct val="35000"/>
            </a:spcAft>
          </a:pPr>
          <a:r>
            <a:rPr lang="en-GB" sz="2800" b="1" kern="1200" dirty="0" smtClean="0"/>
            <a:t>What you can influence</a:t>
          </a:r>
          <a:endParaRPr lang="en-GB" sz="2800" kern="1200" dirty="0"/>
        </a:p>
      </dsp:txBody>
      <dsp:txXfrm>
        <a:off x="-1782870" y="2561076"/>
        <a:ext cx="4320487" cy="648216"/>
      </dsp:txXfrm>
    </dsp:sp>
    <dsp:sp modelId="{CB242288-A74D-47AB-A269-60C07094B192}">
      <dsp:nvSpPr>
        <dsp:cNvPr id="0" name=""/>
        <dsp:cNvSpPr/>
      </dsp:nvSpPr>
      <dsp:spPr>
        <a:xfrm>
          <a:off x="701481" y="724941"/>
          <a:ext cx="3228806" cy="432048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571691" rIns="113792" bIns="113792" numCol="1" spcCol="1270" anchor="t" anchorCtr="0">
          <a:noAutofit/>
        </a:bodyPr>
        <a:lstStyle/>
        <a:p>
          <a:pPr marL="171450" lvl="1" indent="-171450" algn="l" defTabSz="711200">
            <a:lnSpc>
              <a:spcPct val="90000"/>
            </a:lnSpc>
            <a:spcBef>
              <a:spcPct val="0"/>
            </a:spcBef>
            <a:spcAft>
              <a:spcPct val="15000"/>
            </a:spcAft>
            <a:buChar char="••"/>
          </a:pPr>
          <a:r>
            <a:rPr lang="en-GB" sz="1600" kern="1200" dirty="0" smtClean="0"/>
            <a:t>The development or use of land where planning permission is needed.</a:t>
          </a:r>
          <a:endParaRPr lang="en-GB" sz="1600" kern="1200" dirty="0"/>
        </a:p>
        <a:p>
          <a:pPr marL="171450" lvl="1" indent="-171450" algn="l" defTabSz="711200">
            <a:lnSpc>
              <a:spcPct val="90000"/>
            </a:lnSpc>
            <a:spcBef>
              <a:spcPct val="0"/>
            </a:spcBef>
            <a:spcAft>
              <a:spcPct val="15000"/>
            </a:spcAft>
            <a:buChar char="••"/>
          </a:pPr>
          <a:r>
            <a:rPr lang="en-GB" sz="1600" kern="1200" dirty="0" smtClean="0"/>
            <a:t>Where new buildings or uses that need planning permission can go.</a:t>
          </a:r>
        </a:p>
        <a:p>
          <a:pPr marL="171450" lvl="1" indent="-171450" algn="l" defTabSz="711200">
            <a:lnSpc>
              <a:spcPct val="90000"/>
            </a:lnSpc>
            <a:spcBef>
              <a:spcPct val="0"/>
            </a:spcBef>
            <a:spcAft>
              <a:spcPct val="15000"/>
            </a:spcAft>
            <a:buChar char="••"/>
          </a:pPr>
          <a:r>
            <a:rPr lang="en-GB" sz="1600" kern="1200" dirty="0" smtClean="0"/>
            <a:t>The design and layout of buildings including drainage.</a:t>
          </a:r>
        </a:p>
        <a:p>
          <a:pPr marL="171450" lvl="1" indent="-171450" algn="l" defTabSz="711200">
            <a:lnSpc>
              <a:spcPct val="90000"/>
            </a:lnSpc>
            <a:spcBef>
              <a:spcPct val="0"/>
            </a:spcBef>
            <a:spcAft>
              <a:spcPct val="15000"/>
            </a:spcAft>
            <a:buChar char="••"/>
          </a:pPr>
          <a:r>
            <a:rPr lang="en-GB" sz="1600" kern="1200" dirty="0" smtClean="0"/>
            <a:t>Transport implications of new development.</a:t>
          </a:r>
        </a:p>
        <a:p>
          <a:pPr marL="171450" lvl="1" indent="-171450" algn="l" defTabSz="711200">
            <a:lnSpc>
              <a:spcPct val="90000"/>
            </a:lnSpc>
            <a:spcBef>
              <a:spcPct val="0"/>
            </a:spcBef>
            <a:spcAft>
              <a:spcPct val="15000"/>
            </a:spcAft>
            <a:buChar char="••"/>
          </a:pPr>
          <a:r>
            <a:rPr lang="en-GB" sz="1600" kern="1200" dirty="0" smtClean="0"/>
            <a:t>Some infrastructure provision (e.g. cycle routes, bus stops etc.) where linked to new development and necessary in order to make the development acceptable.</a:t>
          </a:r>
          <a:endParaRPr lang="en-GB" sz="1600" kern="1200" dirty="0"/>
        </a:p>
      </dsp:txBody>
      <dsp:txXfrm>
        <a:off x="701481" y="724941"/>
        <a:ext cx="3228806" cy="4320487"/>
      </dsp:txXfrm>
    </dsp:sp>
    <dsp:sp modelId="{34C0453A-BF0A-49B6-9355-261BA5F288AD}">
      <dsp:nvSpPr>
        <dsp:cNvPr id="0" name=""/>
        <dsp:cNvSpPr/>
      </dsp:nvSpPr>
      <dsp:spPr>
        <a:xfrm flipV="1">
          <a:off x="598337" y="493657"/>
          <a:ext cx="206288" cy="47708"/>
        </a:xfrm>
        <a:prstGeom prst="rect">
          <a:avLst/>
        </a:prstGeom>
        <a:solidFill>
          <a:schemeClr val="bg1"/>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sp>
    <dsp:sp modelId="{05906EA6-D0E1-4E7A-8BBC-C7CAF196864D}">
      <dsp:nvSpPr>
        <dsp:cNvPr id="0" name=""/>
        <dsp:cNvSpPr/>
      </dsp:nvSpPr>
      <dsp:spPr>
        <a:xfrm rot="16200000">
          <a:off x="2916672" y="2560084"/>
          <a:ext cx="4320487" cy="648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571691" bIns="0" numCol="1" spcCol="1270" anchor="t" anchorCtr="0">
          <a:noAutofit/>
        </a:bodyPr>
        <a:lstStyle/>
        <a:p>
          <a:pPr lvl="0" algn="r" defTabSz="1244600">
            <a:lnSpc>
              <a:spcPct val="90000"/>
            </a:lnSpc>
            <a:spcBef>
              <a:spcPct val="0"/>
            </a:spcBef>
            <a:spcAft>
              <a:spcPct val="35000"/>
            </a:spcAft>
          </a:pPr>
          <a:r>
            <a:rPr lang="en-GB" sz="2800" b="1" kern="1200" dirty="0" smtClean="0"/>
            <a:t>What you can’t influence</a:t>
          </a:r>
          <a:endParaRPr lang="en-GB" sz="2800" kern="1200" dirty="0"/>
        </a:p>
      </dsp:txBody>
      <dsp:txXfrm>
        <a:off x="2916672" y="2560084"/>
        <a:ext cx="4320487" cy="648216"/>
      </dsp:txXfrm>
    </dsp:sp>
    <dsp:sp modelId="{915C546C-5349-41BB-B7F5-338BD757A49F}">
      <dsp:nvSpPr>
        <dsp:cNvPr id="0" name=""/>
        <dsp:cNvSpPr/>
      </dsp:nvSpPr>
      <dsp:spPr>
        <a:xfrm>
          <a:off x="5401024" y="723949"/>
          <a:ext cx="3228806" cy="4320487"/>
        </a:xfrm>
        <a:prstGeom prst="rect">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571691" rIns="128016" bIns="128016" numCol="1" spcCol="1270" anchor="t" anchorCtr="0">
          <a:noAutofit/>
        </a:bodyPr>
        <a:lstStyle/>
        <a:p>
          <a:pPr marL="171450" lvl="1" indent="-171450" algn="l" defTabSz="800100">
            <a:lnSpc>
              <a:spcPct val="90000"/>
            </a:lnSpc>
            <a:spcBef>
              <a:spcPct val="0"/>
            </a:spcBef>
            <a:spcAft>
              <a:spcPct val="15000"/>
            </a:spcAft>
            <a:buChar char="••"/>
          </a:pPr>
          <a:r>
            <a:rPr lang="en-GB" sz="1800" kern="1200" dirty="0" smtClean="0"/>
            <a:t>Developments which don’t need planning permission. </a:t>
          </a:r>
          <a:endParaRPr lang="en-GB" sz="1800" kern="1200" dirty="0"/>
        </a:p>
        <a:p>
          <a:pPr marL="171450" lvl="1" indent="-171450" algn="l" defTabSz="800100">
            <a:lnSpc>
              <a:spcPct val="90000"/>
            </a:lnSpc>
            <a:spcBef>
              <a:spcPct val="0"/>
            </a:spcBef>
            <a:spcAft>
              <a:spcPct val="15000"/>
            </a:spcAft>
            <a:buChar char="••"/>
          </a:pPr>
          <a:r>
            <a:rPr lang="en-GB" sz="1800" kern="1200" dirty="0" smtClean="0"/>
            <a:t>Spending decisions or actions by other bodies. </a:t>
          </a:r>
          <a:endParaRPr lang="en-GB" sz="1800" kern="1200" dirty="0"/>
        </a:p>
        <a:p>
          <a:pPr marL="171450" lvl="1" indent="-171450" algn="l" defTabSz="800100">
            <a:lnSpc>
              <a:spcPct val="90000"/>
            </a:lnSpc>
            <a:spcBef>
              <a:spcPct val="0"/>
            </a:spcBef>
            <a:spcAft>
              <a:spcPct val="15000"/>
            </a:spcAft>
            <a:buChar char="••"/>
          </a:pPr>
          <a:r>
            <a:rPr lang="en-GB" sz="1800" kern="1200" dirty="0" smtClean="0"/>
            <a:t>How existing buildings are used.</a:t>
          </a:r>
        </a:p>
        <a:p>
          <a:pPr marL="171450" lvl="1" indent="-171450" algn="l" defTabSz="800100">
            <a:lnSpc>
              <a:spcPct val="90000"/>
            </a:lnSpc>
            <a:spcBef>
              <a:spcPct val="0"/>
            </a:spcBef>
            <a:spcAft>
              <a:spcPct val="15000"/>
            </a:spcAft>
            <a:buChar char="••"/>
          </a:pPr>
          <a:r>
            <a:rPr lang="en-GB" sz="1800" kern="1200" dirty="0" smtClean="0"/>
            <a:t>The sale and disposal of land.</a:t>
          </a:r>
          <a:endParaRPr lang="en-GB" sz="1800" kern="1200" dirty="0"/>
        </a:p>
      </dsp:txBody>
      <dsp:txXfrm>
        <a:off x="5401024" y="723949"/>
        <a:ext cx="3228806" cy="4320487"/>
      </dsp:txXfrm>
    </dsp:sp>
    <dsp:sp modelId="{4F86DBCF-5A8F-4806-AFB8-8175B83A8BAE}">
      <dsp:nvSpPr>
        <dsp:cNvPr id="0" name=""/>
        <dsp:cNvSpPr/>
      </dsp:nvSpPr>
      <dsp:spPr>
        <a:xfrm>
          <a:off x="5244895" y="493657"/>
          <a:ext cx="312258" cy="45725"/>
        </a:xfrm>
        <a:prstGeom prst="rect">
          <a:avLst/>
        </a:prstGeom>
        <a:solidFill>
          <a:schemeClr val="bg1"/>
        </a:solidFill>
        <a:ln w="25400" cap="flat" cmpd="sng" algn="ctr">
          <a:solidFill>
            <a:schemeClr val="bg1"/>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2">
  <dgm:title val=""/>
  <dgm:desc val=""/>
  <dgm:catLst>
    <dgm:cat type="list" pri="6000"/>
    <dgm:cat type="relationship" pri="16000"/>
    <dgm:cat type="picture" pri="29000"/>
    <dgm:cat type="pictureconvert" pri="29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dgm:varLst>
    <dgm:choose name="Name0">
      <dgm:if name="Name1" func="var" arg="dir" op="equ" val="norm">
        <dgm:alg type="lin">
          <dgm:param type="linDir" val="fromL"/>
          <dgm:param type="nodeVertAlign" val="t"/>
        </dgm:alg>
      </dgm:if>
      <dgm:else name="Name2">
        <dgm:alg type="lin">
          <dgm:param type="linDir" val="fromR"/>
          <dgm:param type="nodeVertAlign" val="t"/>
        </dgm:alg>
      </dgm:else>
    </dgm:choose>
    <dgm:shape xmlns:r="http://schemas.openxmlformats.org/officeDocument/2006/relationships" r:blip="">
      <dgm:adjLst/>
    </dgm:shape>
    <dgm:presOf/>
    <dgm:constrLst>
      <dgm:constr type="w" for="ch" forName="compositeNode" refType="w"/>
      <dgm:constr type="h" for="ch" forName="compositeNode" refType="h"/>
      <dgm:constr type="w" for="ch" forName="sibTrans" refType="w" refFor="ch" refForName="compositeNode" op="equ" fact="0.2"/>
      <dgm:constr type="h" for="des" forName="childNode" op="equ"/>
      <dgm:constr type="w" for="des" forName="childNode" op="equ"/>
      <dgm:constr type="w" for="des" forName="parentNode" op="equ"/>
      <dgm:constr type="h" for="des" forName="image" op="equ"/>
      <dgm:constr type="w" for="des" forName="image" op="equ"/>
      <dgm:constr type="primFontSz" for="des" forName="parentNode" op="equ" val="65"/>
      <dgm:constr type="primFontSz" for="des" forName="childNode" op="equ" val="65"/>
    </dgm:constrLst>
    <dgm:ruleLst/>
    <dgm:forEach name="Name3" axis="ch" ptType="node">
      <dgm:layoutNode name="compositeNode">
        <dgm:varLst>
          <dgm:bulletEnabled val="1"/>
        </dgm:varLst>
        <dgm:alg type="composite"/>
        <dgm:presOf/>
        <dgm:choose name="Name4">
          <dgm:if name="Name5" func="var" arg="dir" op="equ" val="norm">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l" for="ch" forName="image"/>
              <dgm:constr type="w" for="ch" forName="childNode" refType="w" fact="0.85"/>
              <dgm:constr type="h" for="ch" forName="childNode" refType="h" fact="0.78"/>
              <dgm:constr type="t" for="ch" forName="childNode" refType="h" refFor="ch" refForName="image" fact="0.66"/>
              <dgm:constr type="l"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l" for="ch" forName="parentNode"/>
              <dgm:constr type="r" for="ch" forName="parentNode" refType="l" refFor="ch" refForName="childNode"/>
              <dgm:constr type="rMarg" for="ch" forName="parentNode" refType="w" refFor="ch" refForName="image" fact="1.25"/>
            </dgm:constrLst>
          </dgm:if>
          <dgm:else name="Name6">
            <dgm:constrLst>
              <dgm:constr type="w" for="ch" forName="image" refType="w"/>
              <dgm:constr type="h" for="ch" forName="image" refType="h"/>
              <dgm:constr type="h" for="ch" forName="image" refType="w" refFor="ch" refForName="image" op="lte"/>
              <dgm:constr type="w" for="ch" forName="image" refType="h" refFor="ch" refForName="image" op="lte"/>
              <dgm:constr type="w" for="ch" forName="image" refType="w" op="lte" fact="0.33"/>
              <dgm:constr type="h" for="ch" forName="image" refType="h" op="lte" fact="0.33"/>
              <dgm:constr type="t" for="ch" forName="image"/>
              <dgm:constr type="r" for="ch" forName="image" refType="w"/>
              <dgm:constr type="w" for="ch" forName="childNode" refType="w" fact="0.85"/>
              <dgm:constr type="h" for="ch" forName="childNode" refType="h" fact="0.78"/>
              <dgm:constr type="t" for="ch" forName="childNode" refType="h" refFor="ch" refForName="image" fact="0.66"/>
              <dgm:constr type="r" for="ch" forName="childNode" refType="w"/>
              <dgm:constr type="rOff" for="ch" forName="childNode" refType="w" refFor="ch" refForName="image" fact="-0.5"/>
              <dgm:constr type="tMarg" for="ch" forName="childNode" refType="w" refFor="ch" refForName="image" fact="1.25"/>
              <dgm:constr type="t" for="ch" forName="parentNode" refType="h" refFor="ch" refForName="image" fact="0.66"/>
              <dgm:constr type="b" for="ch" forName="parentNode" refType="b" refFor="ch" refForName="childNode"/>
              <dgm:constr type="r" for="ch" forName="parentNode" refType="w"/>
              <dgm:constr type="l" for="ch" forName="parentNode" refType="r" refFor="ch" refForName="childNode"/>
              <dgm:constr type="lOff" for="ch" forName="parentNode" refType="rOff" refFor="ch" refForName="childNode"/>
              <dgm:constr type="lMarg" for="ch" forName="parentNode" refType="w" refFor="ch" refForName="image" fact="1.25"/>
            </dgm:constrLst>
          </dgm:else>
        </dgm:choose>
        <dgm:ruleLst>
          <dgm:rule type="w" for="ch" forName="childNode" val="NaN" fact="0.4" max="NaN"/>
          <dgm:rule type="h" for="ch" forName="childNode" val="NaN" fact="0.5" max="NaN"/>
        </dgm:ruleLst>
        <dgm:layoutNode name="image" styleLbl="fgImgPlace1">
          <dgm:alg type="sp"/>
          <dgm:shape xmlns:r="http://schemas.openxmlformats.org/officeDocument/2006/relationships" type="rect" r:blip="" zOrderOff="4" blipPhldr="1">
            <dgm:adjLst/>
          </dgm:shape>
          <dgm:presOf/>
          <dgm:constrLst/>
          <dgm:ruleLst/>
        </dgm:layoutNode>
        <dgm:layoutNode name="childNode" styleLbl="node1">
          <dgm:varLst>
            <dgm:bulletEnabled val="1"/>
          </dgm:varLst>
          <dgm:alg type="tx">
            <dgm:param type="stBulletLvl" val="1"/>
          </dgm:alg>
          <dgm:shape xmlns:r="http://schemas.openxmlformats.org/officeDocument/2006/relationships" type="rect" r:blip="" zOrderOff="2">
            <dgm:adjLst/>
          </dgm:shape>
          <dgm:presOf axis="des" ptType="node"/>
          <dgm:constrLst/>
          <dgm:ruleLst>
            <dgm:rule type="primFontSz" val="5" fact="NaN" max="NaN"/>
          </dgm:ruleLst>
        </dgm:layoutNode>
        <dgm:layoutNode name="parentNode" styleLbl="revTx">
          <dgm:varLst>
            <dgm:chMax val="0"/>
            <dgm:bulletEnabled val="1"/>
          </dgm:varLst>
          <dgm:choose name="Name7">
            <dgm:if name="Name8" func="var" arg="dir" op="equ" val="norm">
              <dgm:alg type="tx">
                <dgm:param type="autoTxRot" val="grav"/>
                <dgm:param type="txAnchorVert" val="t"/>
                <dgm:param type="parTxLTRAlign" val="r"/>
                <dgm:param type="parTxRTLAlign" val="r"/>
              </dgm:alg>
              <dgm:shape xmlns:r="http://schemas.openxmlformats.org/officeDocument/2006/relationships" rot="270" type="rect" r:blip="">
                <dgm:adjLst/>
              </dgm:shape>
              <dgm:presOf axis="self"/>
              <dgm:constrLst>
                <dgm:constr type="lMarg"/>
                <dgm:constr type="bMarg"/>
                <dgm:constr type="tMarg"/>
              </dgm:constrLst>
            </dgm:if>
            <dgm:else name="Name9">
              <dgm:alg type="tx">
                <dgm:param type="autoTxRot" val="grav"/>
                <dgm:param type="parTxLTRAlign" val="l"/>
                <dgm:param type="parTxRTLAlign" val="l"/>
              </dgm:alg>
              <dgm:shape xmlns:r="http://schemas.openxmlformats.org/officeDocument/2006/relationships" rot="90" type="rect" r:blip="">
                <dgm:adjLst/>
              </dgm:shape>
              <dgm:presOf axis="self"/>
              <dgm:constrLst>
                <dgm:constr type="rMarg"/>
                <dgm:constr type="bMarg"/>
                <dgm:constr type="tMarg"/>
              </dgm:constrLst>
            </dgm:else>
          </dgm:choose>
          <dgm:ruleLst>
            <dgm:rule type="primFontSz" val="5" fact="NaN" max="NaN"/>
          </dgm:ruleLst>
        </dgm:layoutNode>
      </dgm:layoutNode>
      <dgm:forEach name="Name10" axis="followSib" ptType="sibTrans" cnt="1">
        <dgm:layoutNode name="sibTrans">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5295" cy="496962"/>
          </a:xfrm>
          <a:prstGeom prst="rect">
            <a:avLst/>
          </a:prstGeom>
        </p:spPr>
        <p:txBody>
          <a:bodyPr vert="horz" lIns="90428" tIns="45215" rIns="90428" bIns="45215" rtlCol="0"/>
          <a:lstStyle>
            <a:lvl1pPr algn="l">
              <a:defRPr sz="1200"/>
            </a:lvl1pPr>
          </a:lstStyle>
          <a:p>
            <a:endParaRPr lang="en-GB" dirty="0"/>
          </a:p>
        </p:txBody>
      </p:sp>
      <p:sp>
        <p:nvSpPr>
          <p:cNvPr id="3" name="Date Placeholder 2"/>
          <p:cNvSpPr>
            <a:spLocks noGrp="1"/>
          </p:cNvSpPr>
          <p:nvPr>
            <p:ph type="dt" sz="quarter" idx="1"/>
          </p:nvPr>
        </p:nvSpPr>
        <p:spPr>
          <a:xfrm>
            <a:off x="3850816" y="2"/>
            <a:ext cx="2945295" cy="496962"/>
          </a:xfrm>
          <a:prstGeom prst="rect">
            <a:avLst/>
          </a:prstGeom>
        </p:spPr>
        <p:txBody>
          <a:bodyPr vert="horz" lIns="90428" tIns="45215" rIns="90428" bIns="45215" rtlCol="0"/>
          <a:lstStyle>
            <a:lvl1pPr algn="r">
              <a:defRPr sz="1200"/>
            </a:lvl1pPr>
          </a:lstStyle>
          <a:p>
            <a:fld id="{3961C3CE-B0F7-4424-BBB9-B0B7D71205F5}" type="datetimeFigureOut">
              <a:rPr lang="en-US" smtClean="0"/>
              <a:pPr/>
              <a:t>12/13/2019</a:t>
            </a:fld>
            <a:endParaRPr lang="en-GB" dirty="0"/>
          </a:p>
        </p:txBody>
      </p:sp>
      <p:sp>
        <p:nvSpPr>
          <p:cNvPr id="4" name="Footer Placeholder 3"/>
          <p:cNvSpPr>
            <a:spLocks noGrp="1"/>
          </p:cNvSpPr>
          <p:nvPr>
            <p:ph type="ftr" sz="quarter" idx="2"/>
          </p:nvPr>
        </p:nvSpPr>
        <p:spPr>
          <a:xfrm>
            <a:off x="2" y="9428107"/>
            <a:ext cx="2945295" cy="496962"/>
          </a:xfrm>
          <a:prstGeom prst="rect">
            <a:avLst/>
          </a:prstGeom>
        </p:spPr>
        <p:txBody>
          <a:bodyPr vert="horz" lIns="90428" tIns="45215" rIns="90428" bIns="45215" rtlCol="0" anchor="b"/>
          <a:lstStyle>
            <a:lvl1pPr algn="l">
              <a:defRPr sz="1200"/>
            </a:lvl1pPr>
          </a:lstStyle>
          <a:p>
            <a:endParaRPr lang="en-GB" dirty="0"/>
          </a:p>
        </p:txBody>
      </p:sp>
      <p:sp>
        <p:nvSpPr>
          <p:cNvPr id="5" name="Slide Number Placeholder 4"/>
          <p:cNvSpPr>
            <a:spLocks noGrp="1"/>
          </p:cNvSpPr>
          <p:nvPr>
            <p:ph type="sldNum" sz="quarter" idx="3"/>
          </p:nvPr>
        </p:nvSpPr>
        <p:spPr>
          <a:xfrm>
            <a:off x="3850816" y="9428107"/>
            <a:ext cx="2945295" cy="496962"/>
          </a:xfrm>
          <a:prstGeom prst="rect">
            <a:avLst/>
          </a:prstGeom>
        </p:spPr>
        <p:txBody>
          <a:bodyPr vert="horz" lIns="90428" tIns="45215" rIns="90428" bIns="45215" rtlCol="0" anchor="b"/>
          <a:lstStyle>
            <a:lvl1pPr algn="r">
              <a:defRPr sz="1200"/>
            </a:lvl1pPr>
          </a:lstStyle>
          <a:p>
            <a:fld id="{4AF3DB0C-3E5F-41FB-AB64-1E0D7919EDAE}" type="slidenum">
              <a:rPr lang="en-GB" smtClean="0"/>
              <a:pPr/>
              <a:t>‹#›</a:t>
            </a:fld>
            <a:endParaRPr lang="en-GB" dirty="0"/>
          </a:p>
        </p:txBody>
      </p:sp>
    </p:spTree>
    <p:extLst>
      <p:ext uri="{BB962C8B-B14F-4D97-AF65-F5344CB8AC3E}">
        <p14:creationId xmlns:p14="http://schemas.microsoft.com/office/powerpoint/2010/main" val="371802276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5" y="1"/>
            <a:ext cx="2945659" cy="496332"/>
          </a:xfrm>
          <a:prstGeom prst="rect">
            <a:avLst/>
          </a:prstGeom>
        </p:spPr>
        <p:txBody>
          <a:bodyPr vert="horz" lIns="95547" tIns="47773" rIns="95547" bIns="47773" rtlCol="0"/>
          <a:lstStyle>
            <a:lvl1pPr algn="l">
              <a:defRPr sz="1300"/>
            </a:lvl1pPr>
          </a:lstStyle>
          <a:p>
            <a:endParaRPr lang="en-GB" dirty="0"/>
          </a:p>
        </p:txBody>
      </p:sp>
      <p:sp>
        <p:nvSpPr>
          <p:cNvPr id="3" name="Date Placeholder 2"/>
          <p:cNvSpPr>
            <a:spLocks noGrp="1"/>
          </p:cNvSpPr>
          <p:nvPr>
            <p:ph type="dt" idx="1"/>
          </p:nvPr>
        </p:nvSpPr>
        <p:spPr>
          <a:xfrm>
            <a:off x="3850445" y="1"/>
            <a:ext cx="2945659" cy="496332"/>
          </a:xfrm>
          <a:prstGeom prst="rect">
            <a:avLst/>
          </a:prstGeom>
        </p:spPr>
        <p:txBody>
          <a:bodyPr vert="horz" lIns="95547" tIns="47773" rIns="95547" bIns="47773" rtlCol="0"/>
          <a:lstStyle>
            <a:lvl1pPr algn="r">
              <a:defRPr sz="1300"/>
            </a:lvl1pPr>
          </a:lstStyle>
          <a:p>
            <a:fld id="{3BD28859-B540-4C8E-882C-2FB6465A1D2C}" type="datetimeFigureOut">
              <a:rPr lang="en-US" smtClean="0"/>
              <a:pPr/>
              <a:t>12/13/2019</a:t>
            </a:fld>
            <a:endParaRPr lang="en-GB" dirty="0"/>
          </a:p>
        </p:txBody>
      </p:sp>
      <p:sp>
        <p:nvSpPr>
          <p:cNvPr id="4" name="Slide Image Placeholder 3"/>
          <p:cNvSpPr>
            <a:spLocks noGrp="1" noRot="1" noChangeAspect="1"/>
          </p:cNvSpPr>
          <p:nvPr>
            <p:ph type="sldImg" idx="2"/>
          </p:nvPr>
        </p:nvSpPr>
        <p:spPr>
          <a:xfrm>
            <a:off x="915988" y="742950"/>
            <a:ext cx="4965700" cy="3724275"/>
          </a:xfrm>
          <a:prstGeom prst="rect">
            <a:avLst/>
          </a:prstGeom>
          <a:noFill/>
          <a:ln w="12700">
            <a:solidFill>
              <a:prstClr val="black"/>
            </a:solidFill>
          </a:ln>
        </p:spPr>
        <p:txBody>
          <a:bodyPr vert="horz" lIns="95547" tIns="47773" rIns="95547" bIns="47773" rtlCol="0" anchor="ctr"/>
          <a:lstStyle/>
          <a:p>
            <a:endParaRPr lang="en-GB" dirty="0"/>
          </a:p>
        </p:txBody>
      </p:sp>
      <p:sp>
        <p:nvSpPr>
          <p:cNvPr id="5" name="Notes Placeholder 4"/>
          <p:cNvSpPr>
            <a:spLocks noGrp="1"/>
          </p:cNvSpPr>
          <p:nvPr>
            <p:ph type="body" sz="quarter" idx="3"/>
          </p:nvPr>
        </p:nvSpPr>
        <p:spPr>
          <a:xfrm>
            <a:off x="679768" y="4715156"/>
            <a:ext cx="5438140" cy="4466987"/>
          </a:xfrm>
          <a:prstGeom prst="rect">
            <a:avLst/>
          </a:prstGeom>
        </p:spPr>
        <p:txBody>
          <a:bodyPr vert="horz" lIns="95547" tIns="47773" rIns="95547" bIns="47773"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5" y="9428586"/>
            <a:ext cx="2945659" cy="496332"/>
          </a:xfrm>
          <a:prstGeom prst="rect">
            <a:avLst/>
          </a:prstGeom>
        </p:spPr>
        <p:txBody>
          <a:bodyPr vert="horz" lIns="95547" tIns="47773" rIns="95547" bIns="47773" rtlCol="0" anchor="b"/>
          <a:lstStyle>
            <a:lvl1pPr algn="l">
              <a:defRPr sz="1300"/>
            </a:lvl1pPr>
          </a:lstStyle>
          <a:p>
            <a:endParaRPr lang="en-GB" dirty="0"/>
          </a:p>
        </p:txBody>
      </p:sp>
      <p:sp>
        <p:nvSpPr>
          <p:cNvPr id="7" name="Slide Number Placeholder 6"/>
          <p:cNvSpPr>
            <a:spLocks noGrp="1"/>
          </p:cNvSpPr>
          <p:nvPr>
            <p:ph type="sldNum" sz="quarter" idx="5"/>
          </p:nvPr>
        </p:nvSpPr>
        <p:spPr>
          <a:xfrm>
            <a:off x="3850445" y="9428586"/>
            <a:ext cx="2945659" cy="496332"/>
          </a:xfrm>
          <a:prstGeom prst="rect">
            <a:avLst/>
          </a:prstGeom>
        </p:spPr>
        <p:txBody>
          <a:bodyPr vert="horz" lIns="95547" tIns="47773" rIns="95547" bIns="47773" rtlCol="0" anchor="b"/>
          <a:lstStyle>
            <a:lvl1pPr algn="r">
              <a:defRPr sz="1300"/>
            </a:lvl1pPr>
          </a:lstStyle>
          <a:p>
            <a:fld id="{1B8C9B86-17B2-4051-BE84-386F4B593598}" type="slidenum">
              <a:rPr lang="en-GB" smtClean="0"/>
              <a:pPr/>
              <a:t>‹#›</a:t>
            </a:fld>
            <a:endParaRPr lang="en-GB" dirty="0"/>
          </a:p>
        </p:txBody>
      </p:sp>
    </p:spTree>
    <p:extLst>
      <p:ext uri="{BB962C8B-B14F-4D97-AF65-F5344CB8AC3E}">
        <p14:creationId xmlns:p14="http://schemas.microsoft.com/office/powerpoint/2010/main" val="21988690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www.bbc.co.uk/news/science-environment-24021772" TargetMode="External"/><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www.metoffice.gov.uk/about-us/press-office/news/weather-and-climate/2019/state-of-the-uk-climate-2018" TargetMode="External"/><Relationship Id="rId2" Type="http://schemas.openxmlformats.org/officeDocument/2006/relationships/slide" Target="../slides/slide4.xml"/><Relationship Id="rId1" Type="http://schemas.openxmlformats.org/officeDocument/2006/relationships/notesMaster" Target="../notesMasters/notesMaster1.xml"/><Relationship Id="rId4" Type="http://schemas.openxmlformats.org/officeDocument/2006/relationships/hyperlink" Target="https://www.metoffice.gov.uk/research/approach/collaboration/ukcp/index" TargetMode="Externa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Slide Image Placeholder 1"/>
          <p:cNvSpPr>
            <a:spLocks noGrp="1" noRot="1" noChangeAspect="1" noTextEdit="1"/>
          </p:cNvSpPr>
          <p:nvPr>
            <p:ph type="sldImg"/>
          </p:nvPr>
        </p:nvSpPr>
        <p:spPr bwMode="auto">
          <a:noFill/>
          <a:ln>
            <a:solidFill>
              <a:srgbClr val="000000"/>
            </a:solidFill>
            <a:miter lim="800000"/>
            <a:headEnd/>
            <a:tailEnd/>
          </a:ln>
        </p:spPr>
      </p:sp>
      <p:sp>
        <p:nvSpPr>
          <p:cNvPr id="28675" name="Notes Placeholder 2"/>
          <p:cNvSpPr>
            <a:spLocks noGrp="1"/>
          </p:cNvSpPr>
          <p:nvPr>
            <p:ph type="body" idx="1"/>
          </p:nvPr>
        </p:nvSpPr>
        <p:spPr bwMode="auto">
          <a:xfrm>
            <a:off x="679608" y="4714879"/>
            <a:ext cx="5906097" cy="4467225"/>
          </a:xfrm>
          <a:noFill/>
        </p:spPr>
        <p:txBody>
          <a:bodyPr wrap="square" numCol="1" anchor="t" anchorCtr="0" compatLnSpc="1">
            <a:prstTxWarp prst="textNoShape">
              <a:avLst/>
            </a:prstTxWarp>
          </a:bodyPr>
          <a:lstStyle/>
          <a:p>
            <a:pPr eaLnBrk="1" hangingPunct="1"/>
            <a:endParaRPr lang="en-GB" sz="1400" dirty="0"/>
          </a:p>
        </p:txBody>
      </p:sp>
      <p:sp>
        <p:nvSpPr>
          <p:cNvPr id="28676"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8179F780-77E0-45B8-BBB2-31D60B74A35C}" type="slidenum">
              <a:rPr lang="en-US" smtClean="0"/>
              <a:pPr/>
              <a:t>1</a:t>
            </a:fld>
            <a:endParaRPr lang="en-US"/>
          </a:p>
        </p:txBody>
      </p:sp>
    </p:spTree>
    <p:extLst>
      <p:ext uri="{BB962C8B-B14F-4D97-AF65-F5344CB8AC3E}">
        <p14:creationId xmlns:p14="http://schemas.microsoft.com/office/powerpoint/2010/main" val="28476158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xfrm>
            <a:off x="679607" y="4714877"/>
            <a:ext cx="5975676" cy="4467225"/>
          </a:xfrm>
          <a:noFill/>
        </p:spPr>
        <p:txBody>
          <a:bodyPr wrap="square" numCol="1" anchor="t" anchorCtr="0" compatLnSpc="1">
            <a:prstTxWarp prst="textNoShape">
              <a:avLst/>
            </a:prstTxWarp>
            <a:normAutofit lnSpcReduction="10000"/>
          </a:bodyPr>
          <a:lstStyle/>
          <a:p>
            <a:pPr rtl="0" eaLnBrk="1" fontAlgn="auto" latinLnBrk="0" hangingPunct="1"/>
            <a:r>
              <a:rPr lang="en-GB" sz="1200" i="1" kern="1200" dirty="0" smtClean="0">
                <a:solidFill>
                  <a:schemeClr val="tx1"/>
                </a:solidFill>
                <a:effectLst/>
                <a:latin typeface="+mn-lt"/>
                <a:ea typeface="+mn-ea"/>
                <a:cs typeface="+mn-cs"/>
              </a:rPr>
              <a:t>Explain that you are now going to share some ideas on planning for a zero carbon future. Ensure that you give them the opportunity to edit or revise the list of ideas you present and ask questions.</a:t>
            </a:r>
            <a:endParaRPr lang="en-GB" sz="1600" b="1" i="1" u="none" strike="noStrike" kern="1200" dirty="0" smtClean="0">
              <a:solidFill>
                <a:schemeClr val="tx1"/>
              </a:solidFill>
              <a:effectLst/>
              <a:latin typeface="+mn-lt"/>
              <a:ea typeface="+mn-ea"/>
              <a:cs typeface="+mn-cs"/>
            </a:endParaRPr>
          </a:p>
          <a:p>
            <a:pPr rtl="0" eaLnBrk="1" fontAlgn="auto" latinLnBrk="0" hangingPunct="1"/>
            <a:endParaRPr lang="en-GB" sz="1600" b="1" i="0" u="none" strike="noStrike" kern="1200" dirty="0" smtClean="0">
              <a:solidFill>
                <a:schemeClr val="tx1"/>
              </a:solidFill>
              <a:effectLst/>
              <a:latin typeface="+mn-lt"/>
              <a:ea typeface="+mn-ea"/>
              <a:cs typeface="+mn-cs"/>
            </a:endParaRPr>
          </a:p>
          <a:p>
            <a:pPr rtl="0" eaLnBrk="1" fontAlgn="auto" latinLnBrk="0" hangingPunct="1"/>
            <a:r>
              <a:rPr lang="en-GB" sz="1600" b="1" i="0" u="none" strike="noStrike" kern="1200" dirty="0" smtClean="0">
                <a:solidFill>
                  <a:schemeClr val="tx1"/>
                </a:solidFill>
                <a:effectLst/>
                <a:latin typeface="+mn-lt"/>
                <a:ea typeface="+mn-ea"/>
                <a:cs typeface="+mn-cs"/>
              </a:rPr>
              <a:t>Looking at our buildings first:</a:t>
            </a:r>
          </a:p>
          <a:p>
            <a:pPr rtl="0" eaLnBrk="1" fontAlgn="auto" latinLnBrk="0" hangingPunct="1"/>
            <a:endParaRPr lang="en-GB" sz="1600" b="1" i="0" u="none" strike="noStrike" kern="1200" dirty="0" smtClean="0">
              <a:solidFill>
                <a:schemeClr val="tx1"/>
              </a:solidFill>
              <a:effectLst/>
              <a:latin typeface="+mn-lt"/>
              <a:ea typeface="+mn-ea"/>
              <a:cs typeface="+mn-cs"/>
            </a:endParaRPr>
          </a:p>
          <a:p>
            <a:pPr rtl="0" eaLnBrk="1" fontAlgn="auto" latinLnBrk="0" hangingPunct="1"/>
            <a:r>
              <a:rPr lang="en-GB" sz="1600" b="1" i="0" u="none" strike="noStrike" kern="1200" dirty="0" smtClean="0">
                <a:solidFill>
                  <a:schemeClr val="tx1"/>
                </a:solidFill>
                <a:effectLst/>
                <a:latin typeface="+mn-lt"/>
                <a:ea typeface="+mn-ea"/>
                <a:cs typeface="+mn-cs"/>
              </a:rPr>
              <a:t>To tackle climate change and reduce carbon emissions to ensure we stay within</a:t>
            </a:r>
            <a:r>
              <a:rPr lang="en-GB" sz="1600" b="1" i="0" u="none" strike="noStrike" kern="1200" baseline="0" dirty="0" smtClean="0">
                <a:solidFill>
                  <a:schemeClr val="tx1"/>
                </a:solidFill>
                <a:effectLst/>
                <a:latin typeface="+mn-lt"/>
                <a:ea typeface="+mn-ea"/>
                <a:cs typeface="+mn-cs"/>
              </a:rPr>
              <a:t> 1.5C of warming …</a:t>
            </a:r>
          </a:p>
          <a:p>
            <a:pPr marL="285750" indent="-285750" rtl="0" eaLnBrk="1" fontAlgn="auto" latinLnBrk="0" hangingPunct="1">
              <a:buFontTx/>
              <a:buChar char="-"/>
            </a:pPr>
            <a:r>
              <a:rPr lang="en-GB" sz="1600" b="0" i="0" u="none" strike="noStrike" kern="1200" baseline="0" dirty="0" smtClean="0">
                <a:solidFill>
                  <a:schemeClr val="tx1"/>
                </a:solidFill>
                <a:effectLst/>
                <a:latin typeface="+mn-lt"/>
                <a:ea typeface="+mn-ea"/>
                <a:cs typeface="+mn-cs"/>
              </a:rPr>
              <a:t>a</a:t>
            </a:r>
            <a:r>
              <a:rPr lang="en-GB" sz="1600" b="0" i="0" u="none" strike="noStrike" kern="1200" dirty="0" smtClean="0">
                <a:solidFill>
                  <a:schemeClr val="tx1"/>
                </a:solidFill>
                <a:effectLst/>
                <a:latin typeface="+mn-lt"/>
                <a:ea typeface="+mn-ea"/>
                <a:cs typeface="+mn-cs"/>
              </a:rPr>
              <a:t>ll new development need to be zero carbon (highly energy efficient in construction, requiring</a:t>
            </a:r>
            <a:r>
              <a:rPr lang="en-GB" sz="1600" b="0" i="0" u="none" strike="noStrike" kern="1200" baseline="0" dirty="0" smtClean="0">
                <a:solidFill>
                  <a:schemeClr val="tx1"/>
                </a:solidFill>
                <a:effectLst/>
                <a:latin typeface="+mn-lt"/>
                <a:ea typeface="+mn-ea"/>
                <a:cs typeface="+mn-cs"/>
              </a:rPr>
              <a:t> little to no heating,</a:t>
            </a:r>
            <a:r>
              <a:rPr lang="en-GB" sz="1600" b="0" i="0" u="none" strike="noStrike" kern="1200" dirty="0" smtClean="0">
                <a:solidFill>
                  <a:schemeClr val="tx1"/>
                </a:solidFill>
                <a:effectLst/>
                <a:latin typeface="+mn-lt"/>
                <a:ea typeface="+mn-ea"/>
                <a:cs typeface="+mn-cs"/>
              </a:rPr>
              <a:t> with zero</a:t>
            </a:r>
            <a:r>
              <a:rPr lang="en-GB" sz="1600" b="0" i="0" u="none" strike="noStrike" kern="1200" baseline="0" dirty="0" smtClean="0">
                <a:solidFill>
                  <a:schemeClr val="tx1"/>
                </a:solidFill>
                <a:effectLst/>
                <a:latin typeface="+mn-lt"/>
                <a:ea typeface="+mn-ea"/>
                <a:cs typeface="+mn-cs"/>
              </a:rPr>
              <a:t> carbon emissions</a:t>
            </a:r>
            <a:r>
              <a:rPr lang="en-GB" sz="1600" b="0" i="0" u="none" strike="noStrike" kern="1200" dirty="0" smtClean="0">
                <a:solidFill>
                  <a:schemeClr val="tx1"/>
                </a:solidFill>
                <a:effectLst/>
                <a:latin typeface="+mn-lt"/>
                <a:ea typeface="+mn-ea"/>
                <a:cs typeface="+mn-cs"/>
              </a:rPr>
              <a:t>)  </a:t>
            </a:r>
          </a:p>
          <a:p>
            <a:pPr marL="285750" indent="-285750" rtl="0" eaLnBrk="1" fontAlgn="auto" latinLnBrk="0" hangingPunct="1">
              <a:buFontTx/>
              <a:buChar char="-"/>
            </a:pPr>
            <a:r>
              <a:rPr lang="en-GB" sz="1600" b="0" i="0" u="none" strike="noStrike" kern="1200" dirty="0" smtClean="0">
                <a:solidFill>
                  <a:schemeClr val="tx1"/>
                </a:solidFill>
                <a:effectLst/>
                <a:latin typeface="+mn-lt"/>
                <a:ea typeface="+mn-ea"/>
                <a:cs typeface="+mn-cs"/>
              </a:rPr>
              <a:t>existing housing stock (e.g. historic</a:t>
            </a:r>
            <a:r>
              <a:rPr lang="en-GB" sz="1600" b="0" i="0" u="none" strike="noStrike" kern="1200" baseline="0" dirty="0" smtClean="0">
                <a:solidFill>
                  <a:schemeClr val="tx1"/>
                </a:solidFill>
                <a:effectLst/>
                <a:latin typeface="+mn-lt"/>
                <a:ea typeface="+mn-ea"/>
                <a:cs typeface="+mn-cs"/>
              </a:rPr>
              <a:t> buildings) need to be retrofitted </a:t>
            </a:r>
            <a:r>
              <a:rPr lang="en-GB" sz="1600" b="0" i="0" u="none" strike="noStrike" kern="1200" dirty="0" smtClean="0">
                <a:solidFill>
                  <a:schemeClr val="tx1"/>
                </a:solidFill>
                <a:effectLst/>
                <a:latin typeface="+mn-lt"/>
                <a:ea typeface="+mn-ea"/>
                <a:cs typeface="+mn-cs"/>
              </a:rPr>
              <a:t>to radically reduce energy use / carbon emissions and</a:t>
            </a:r>
            <a:r>
              <a:rPr lang="en-GB" sz="1600" b="0" i="0" u="none" strike="noStrike" kern="1200" baseline="0" dirty="0" smtClean="0">
                <a:solidFill>
                  <a:schemeClr val="tx1"/>
                </a:solidFill>
                <a:effectLst/>
                <a:latin typeface="+mn-lt"/>
                <a:ea typeface="+mn-ea"/>
                <a:cs typeface="+mn-cs"/>
              </a:rPr>
              <a:t> reduce fuel poverty, whilst protecting historic value</a:t>
            </a:r>
          </a:p>
          <a:p>
            <a:pPr marL="285750" indent="-285750" rtl="0" eaLnBrk="1" fontAlgn="auto" latinLnBrk="0" hangingPunct="1">
              <a:buFontTx/>
              <a:buChar char="-"/>
            </a:pPr>
            <a:r>
              <a:rPr lang="en-GB" sz="1600" b="0" i="0" u="none" strike="noStrike" kern="1200" baseline="0" dirty="0" smtClean="0">
                <a:solidFill>
                  <a:schemeClr val="tx1"/>
                </a:solidFill>
                <a:effectLst/>
                <a:latin typeface="+mn-lt"/>
                <a:ea typeface="+mn-ea"/>
                <a:cs typeface="+mn-cs"/>
              </a:rPr>
              <a:t>sustainable design + construction in new development needs to be encouraged – e.g. minimise the use of energy + carbon intensive materials – steel, concrete, glass </a:t>
            </a:r>
          </a:p>
          <a:p>
            <a:pPr marL="285750" indent="-285750" rtl="0" eaLnBrk="1" fontAlgn="auto" latinLnBrk="0" hangingPunct="1">
              <a:buFontTx/>
              <a:buChar char="-"/>
            </a:pPr>
            <a:r>
              <a:rPr lang="en-GB" sz="1600" b="0" i="0" u="none" strike="noStrike" kern="1200" dirty="0" smtClean="0">
                <a:solidFill>
                  <a:schemeClr val="tx1"/>
                </a:solidFill>
                <a:effectLst/>
                <a:latin typeface="+mn-lt"/>
                <a:ea typeface="+mn-ea"/>
                <a:cs typeface="+mn-cs"/>
              </a:rPr>
              <a:t>all new developments need to maximise on-site energy generation from renewable sources (e.g. solar panels)</a:t>
            </a:r>
          </a:p>
          <a:p>
            <a:pPr marL="285750" indent="-285750" rtl="0" eaLnBrk="1" fontAlgn="auto" latinLnBrk="0" hangingPunct="1">
              <a:buFontTx/>
              <a:buChar char="-"/>
            </a:pPr>
            <a:r>
              <a:rPr lang="en-GB" sz="1600" b="0" i="0" u="none" strike="noStrike" kern="1200" dirty="0" smtClean="0">
                <a:solidFill>
                  <a:schemeClr val="tx1"/>
                </a:solidFill>
                <a:effectLst/>
                <a:latin typeface="+mn-lt"/>
                <a:ea typeface="+mn-ea"/>
                <a:cs typeface="+mn-cs"/>
              </a:rPr>
              <a:t>rainwater collection and recycling (</a:t>
            </a:r>
            <a:r>
              <a:rPr lang="en-GB" sz="1600" b="0" i="0" u="none" strike="noStrike" kern="1200" dirty="0" err="1" smtClean="0">
                <a:solidFill>
                  <a:schemeClr val="tx1"/>
                </a:solidFill>
                <a:effectLst/>
                <a:latin typeface="+mn-lt"/>
                <a:ea typeface="+mn-ea"/>
                <a:cs typeface="+mn-cs"/>
              </a:rPr>
              <a:t>greywater</a:t>
            </a:r>
            <a:r>
              <a:rPr lang="en-GB" sz="1600" b="0" i="0" u="none" strike="noStrike" kern="1200" baseline="0" dirty="0" smtClean="0">
                <a:solidFill>
                  <a:schemeClr val="tx1"/>
                </a:solidFill>
                <a:effectLst/>
                <a:latin typeface="+mn-lt"/>
                <a:ea typeface="+mn-ea"/>
                <a:cs typeface="+mn-cs"/>
              </a:rPr>
              <a:t> systems) should be considered to minimise flooding and water use</a:t>
            </a:r>
            <a:endParaRPr lang="en-GB" sz="1600" b="0" i="0" u="none" strike="noStrike" kern="1200" dirty="0" smtClean="0">
              <a:solidFill>
                <a:schemeClr val="tx1"/>
              </a:solidFill>
              <a:effectLst/>
              <a:latin typeface="+mn-lt"/>
              <a:ea typeface="+mn-ea"/>
              <a:cs typeface="+mn-cs"/>
            </a:endParaRP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114E0C-D23A-4C3C-8252-7FA12C91E200}" type="slidenum">
              <a:rPr lang="en-US" smtClean="0">
                <a:cs typeface="Arial" charset="0"/>
              </a:rPr>
              <a:pPr/>
              <a:t>10</a:t>
            </a:fld>
            <a:endParaRPr lang="en-US" dirty="0">
              <a:cs typeface="Arial" charset="0"/>
            </a:endParaRPr>
          </a:p>
        </p:txBody>
      </p:sp>
    </p:spTree>
    <p:extLst>
      <p:ext uri="{BB962C8B-B14F-4D97-AF65-F5344CB8AC3E}">
        <p14:creationId xmlns:p14="http://schemas.microsoft.com/office/powerpoint/2010/main" val="340410818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auto" latinLnBrk="0" hangingPunct="1"/>
            <a:r>
              <a:rPr lang="en-GB" sz="1200" b="1" i="0" u="none" strike="noStrike" kern="1200" dirty="0" smtClean="0">
                <a:solidFill>
                  <a:schemeClr val="tx1"/>
                </a:solidFill>
                <a:effectLst/>
                <a:latin typeface="+mn-lt"/>
                <a:ea typeface="+mn-ea"/>
                <a:cs typeface="+mn-cs"/>
              </a:rPr>
              <a:t>For transport:</a:t>
            </a: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Sustainable patterns of development which minimise the need to travel – new development in locations which are accessible to services on foot, by bike and on public transport</a:t>
            </a: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Safe, convenient and pleasant walking and cycling routes in new developments</a:t>
            </a: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Removing barriers to cycling and walking (existing development) e.g. danger</a:t>
            </a:r>
            <a:r>
              <a:rPr lang="en-GB" sz="1200" b="0" i="0" u="none" strike="noStrike" kern="1200" baseline="0" dirty="0" smtClean="0">
                <a:solidFill>
                  <a:schemeClr val="tx1"/>
                </a:solidFill>
                <a:effectLst/>
                <a:latin typeface="+mn-lt"/>
                <a:ea typeface="+mn-ea"/>
                <a:cs typeface="+mn-cs"/>
              </a:rPr>
              <a:t> points</a:t>
            </a: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Decarbonise</a:t>
            </a:r>
            <a:r>
              <a:rPr lang="en-GB" sz="1200" b="0" i="0" u="none" strike="noStrike" kern="1200" baseline="0" dirty="0" smtClean="0">
                <a:solidFill>
                  <a:schemeClr val="tx1"/>
                </a:solidFill>
                <a:effectLst/>
                <a:latin typeface="+mn-lt"/>
                <a:ea typeface="+mn-ea"/>
                <a:cs typeface="+mn-cs"/>
              </a:rPr>
              <a:t> transport – new developments to p</a:t>
            </a:r>
            <a:r>
              <a:rPr lang="en-GB" sz="1200" b="0" i="0" u="none" strike="noStrike" kern="1200" dirty="0" smtClean="0">
                <a:solidFill>
                  <a:schemeClr val="tx1"/>
                </a:solidFill>
                <a:effectLst/>
                <a:latin typeface="+mn-lt"/>
                <a:ea typeface="+mn-ea"/>
                <a:cs typeface="+mn-cs"/>
              </a:rPr>
              <a:t>rovide</a:t>
            </a:r>
            <a:r>
              <a:rPr lang="en-GB" sz="1200" b="0" i="0" u="none" strike="noStrike" kern="1200" baseline="0" dirty="0" smtClean="0">
                <a:solidFill>
                  <a:schemeClr val="tx1"/>
                </a:solidFill>
                <a:effectLst/>
                <a:latin typeface="+mn-lt"/>
                <a:ea typeface="+mn-ea"/>
                <a:cs typeface="+mn-cs"/>
              </a:rPr>
              <a:t> </a:t>
            </a:r>
            <a:r>
              <a:rPr lang="en-GB" sz="1200" b="0" i="0" u="none" strike="noStrike" kern="1200" dirty="0" smtClean="0">
                <a:solidFill>
                  <a:schemeClr val="tx1"/>
                </a:solidFill>
                <a:effectLst/>
                <a:latin typeface="+mn-lt"/>
                <a:ea typeface="+mn-ea"/>
                <a:cs typeface="+mn-cs"/>
              </a:rPr>
              <a:t>electrical car charging points</a:t>
            </a: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Measures to safeguarding local shops + facilities and support local high street – to meet peoples needs near where they live</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r>
              <a:rPr lang="en-GB" sz="1200" i="1" kern="1200" dirty="0" smtClean="0">
                <a:solidFill>
                  <a:schemeClr val="tx1"/>
                </a:solidFill>
                <a:effectLst/>
                <a:latin typeface="+mn-lt"/>
                <a:ea typeface="+mn-ea"/>
                <a:cs typeface="+mn-cs"/>
              </a:rPr>
              <a:t>Questions to ask are….</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How do you currently travel to school?</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How would you prefer to travel to school?</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What is preventing you from travelling to school in this way?</a:t>
            </a: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11</a:t>
            </a:fld>
            <a:endParaRPr lang="en-GB" dirty="0"/>
          </a:p>
        </p:txBody>
      </p:sp>
    </p:spTree>
    <p:extLst>
      <p:ext uri="{BB962C8B-B14F-4D97-AF65-F5344CB8AC3E}">
        <p14:creationId xmlns:p14="http://schemas.microsoft.com/office/powerpoint/2010/main" val="22784626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eaLnBrk="1" fontAlgn="auto" latinLnBrk="0" hangingPunct="1"/>
            <a:r>
              <a:rPr lang="en-GB" sz="1200" b="1" i="0" u="none" strike="noStrike" kern="1200" dirty="0" smtClean="0">
                <a:solidFill>
                  <a:schemeClr val="tx1"/>
                </a:solidFill>
                <a:effectLst/>
                <a:latin typeface="+mn-lt"/>
                <a:ea typeface="+mn-ea"/>
                <a:cs typeface="+mn-cs"/>
              </a:rPr>
              <a:t>For energy (electricity and heating):</a:t>
            </a:r>
            <a:endParaRPr lang="en-GB" sz="1200" b="0" i="0" u="none" strike="noStrike" kern="1200" dirty="0" smtClean="0">
              <a:solidFill>
                <a:schemeClr val="tx1"/>
              </a:solidFill>
              <a:effectLst/>
              <a:latin typeface="+mn-lt"/>
              <a:ea typeface="+mn-ea"/>
              <a:cs typeface="+mn-cs"/>
            </a:endParaRP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Fossil fuels phased out - 100% of electricity from renewable energy sources  - no new</a:t>
            </a:r>
            <a:r>
              <a:rPr lang="en-GB" sz="1200" b="0" i="0" u="none" strike="noStrike" kern="1200" baseline="0" dirty="0" smtClean="0">
                <a:solidFill>
                  <a:schemeClr val="tx1"/>
                </a:solidFill>
                <a:effectLst/>
                <a:latin typeface="+mn-lt"/>
                <a:ea typeface="+mn-ea"/>
                <a:cs typeface="+mn-cs"/>
              </a:rPr>
              <a:t> homes with gas for heating / cooking</a:t>
            </a:r>
            <a:endParaRPr lang="en-GB" sz="1200" b="0" i="0" u="none" strike="noStrike" kern="1200" dirty="0" smtClean="0">
              <a:solidFill>
                <a:schemeClr val="tx1"/>
              </a:solidFill>
              <a:effectLst/>
              <a:latin typeface="+mn-lt"/>
              <a:ea typeface="+mn-ea"/>
              <a:cs typeface="+mn-cs"/>
            </a:endParaRPr>
          </a:p>
          <a:p>
            <a:pPr rtl="0" eaLnBrk="1" fontAlgn="auto" latinLnBrk="0" hangingPunct="1"/>
            <a:r>
              <a:rPr lang="en-GB" sz="1200" b="0" i="0" u="none" strike="noStrike" kern="1200" dirty="0" smtClean="0">
                <a:solidFill>
                  <a:schemeClr val="tx1"/>
                </a:solidFill>
                <a:effectLst/>
                <a:latin typeface="+mn-lt"/>
                <a:ea typeface="+mn-ea"/>
                <a:cs typeface="+mn-cs"/>
              </a:rPr>
              <a:t>- Local renewable energy developments maximised – e.g. solar farms, micro hydro, onshore wind, anaerobic digestion.  </a:t>
            </a:r>
          </a:p>
          <a:p>
            <a:pPr rtl="0" eaLnBrk="1" fontAlgn="auto" latinLnBrk="0" hangingPunct="1"/>
            <a:r>
              <a:rPr lang="en-GB" sz="1200" b="0" i="0" u="none" strike="noStrike" kern="1200" dirty="0" smtClean="0">
                <a:solidFill>
                  <a:schemeClr val="tx1"/>
                </a:solidFill>
                <a:effectLst/>
                <a:latin typeface="+mn-lt"/>
                <a:ea typeface="+mn-ea"/>
                <a:cs typeface="+mn-cs"/>
              </a:rPr>
              <a:t>- Where possible,</a:t>
            </a:r>
            <a:r>
              <a:rPr lang="en-GB" sz="1200" b="0" i="0" u="none" strike="noStrike" kern="1200" baseline="0" dirty="0" smtClean="0">
                <a:solidFill>
                  <a:schemeClr val="tx1"/>
                </a:solidFill>
                <a:effectLst/>
                <a:latin typeface="+mn-lt"/>
                <a:ea typeface="+mn-ea"/>
                <a:cs typeface="+mn-cs"/>
              </a:rPr>
              <a:t> c</a:t>
            </a:r>
            <a:r>
              <a:rPr lang="en-GB" sz="1200" b="0" i="0" u="none" strike="noStrike" kern="1200" dirty="0" smtClean="0">
                <a:solidFill>
                  <a:schemeClr val="tx1"/>
                </a:solidFill>
                <a:effectLst/>
                <a:latin typeface="+mn-lt"/>
                <a:ea typeface="+mn-ea"/>
                <a:cs typeface="+mn-cs"/>
              </a:rPr>
              <a:t>ommunity aims to provide all its own electricity from local renewable sources and to own some of its energy supply.</a:t>
            </a:r>
          </a:p>
          <a:p>
            <a:pPr rtl="0" eaLnBrk="1" fontAlgn="auto" latinLnBrk="0" hangingPunct="1"/>
            <a:r>
              <a:rPr lang="en-GB" sz="1200" b="0" i="0" u="none" strike="noStrike" kern="1200" dirty="0" smtClean="0">
                <a:solidFill>
                  <a:schemeClr val="tx1"/>
                </a:solidFill>
                <a:effectLst/>
                <a:latin typeface="+mn-lt"/>
                <a:ea typeface="+mn-ea"/>
                <a:cs typeface="+mn-cs"/>
              </a:rPr>
              <a:t>- Smart houses incorporating battery or other energy storage to enable</a:t>
            </a:r>
            <a:r>
              <a:rPr lang="en-GB" sz="1200" b="0" i="0" u="none" strike="noStrike" kern="1200" baseline="0" dirty="0" smtClean="0">
                <a:solidFill>
                  <a:schemeClr val="tx1"/>
                </a:solidFill>
                <a:effectLst/>
                <a:latin typeface="+mn-lt"/>
                <a:ea typeface="+mn-ea"/>
                <a:cs typeface="+mn-cs"/>
              </a:rPr>
              <a:t> intermittent renewable electricity  supply (e.g. from solar panels) to be stored to match demand</a:t>
            </a:r>
            <a:endParaRPr lang="en-GB" sz="1200" b="0" i="0" u="none" strike="noStrike" kern="1200" dirty="0" smtClean="0">
              <a:solidFill>
                <a:schemeClr val="tx1"/>
              </a:solidFill>
              <a:effectLst/>
              <a:latin typeface="+mn-lt"/>
              <a:ea typeface="+mn-ea"/>
              <a:cs typeface="+mn-cs"/>
            </a:endParaRPr>
          </a:p>
          <a:p>
            <a:pPr rtl="0" eaLnBrk="1" fontAlgn="auto" latinLnBrk="0" hangingPunct="1"/>
            <a:r>
              <a:rPr lang="en-GB" sz="1200" b="0" i="0" u="none" strike="noStrike" kern="1200" dirty="0" smtClean="0">
                <a:solidFill>
                  <a:schemeClr val="tx1"/>
                </a:solidFill>
                <a:effectLst/>
                <a:latin typeface="+mn-lt"/>
                <a:ea typeface="+mn-ea"/>
                <a:cs typeface="+mn-cs"/>
              </a:rPr>
              <a:t>- Maximum exploitation of district heating systems in dense</a:t>
            </a:r>
            <a:r>
              <a:rPr lang="en-GB" sz="1200" b="0" i="0" u="none" strike="noStrike" kern="1200" baseline="0" dirty="0" smtClean="0">
                <a:solidFill>
                  <a:schemeClr val="tx1"/>
                </a:solidFill>
                <a:effectLst/>
                <a:latin typeface="+mn-lt"/>
                <a:ea typeface="+mn-ea"/>
                <a:cs typeface="+mn-cs"/>
              </a:rPr>
              <a:t> urban areas</a:t>
            </a:r>
            <a:r>
              <a:rPr lang="en-GB" sz="1200" b="0" i="0" u="none" strike="noStrike" kern="1200" dirty="0" smtClean="0">
                <a:solidFill>
                  <a:schemeClr val="tx1"/>
                </a:solidFill>
                <a:effectLst/>
                <a:latin typeface="+mn-lt"/>
                <a:ea typeface="+mn-ea"/>
                <a:cs typeface="+mn-cs"/>
              </a:rPr>
              <a:t> (District</a:t>
            </a:r>
            <a:r>
              <a:rPr lang="en-GB" sz="1200" b="0" i="0" u="none" strike="noStrike" kern="1200" baseline="0" dirty="0" smtClean="0">
                <a:solidFill>
                  <a:schemeClr val="tx1"/>
                </a:solidFill>
                <a:effectLst/>
                <a:latin typeface="+mn-lt"/>
                <a:ea typeface="+mn-ea"/>
                <a:cs typeface="+mn-cs"/>
              </a:rPr>
              <a:t> heating = </a:t>
            </a:r>
            <a:r>
              <a:rPr lang="en-GB" sz="1200" b="0" i="0" u="none" strike="noStrike" kern="1200" dirty="0" smtClean="0">
                <a:solidFill>
                  <a:schemeClr val="tx1"/>
                </a:solidFill>
                <a:effectLst/>
                <a:latin typeface="+mn-lt"/>
                <a:ea typeface="+mn-ea"/>
                <a:cs typeface="+mn-cs"/>
              </a:rPr>
              <a:t>communally</a:t>
            </a:r>
            <a:r>
              <a:rPr lang="en-GB" sz="1200" b="0" i="0" u="none" strike="noStrike" kern="1200" baseline="0" dirty="0" smtClean="0">
                <a:solidFill>
                  <a:schemeClr val="tx1"/>
                </a:solidFill>
                <a:effectLst/>
                <a:latin typeface="+mn-lt"/>
                <a:ea typeface="+mn-ea"/>
                <a:cs typeface="+mn-cs"/>
              </a:rPr>
              <a:t> provided heat, circulated through insulated underground pipes to multiple buildings)</a:t>
            </a:r>
            <a:endParaRPr lang="en-GB" sz="1200" b="0" i="0" u="none" strike="noStrike" kern="1200" dirty="0" smtClean="0">
              <a:solidFill>
                <a:schemeClr val="tx1"/>
              </a:solidFill>
              <a:effectLst/>
              <a:latin typeface="+mn-lt"/>
              <a:ea typeface="+mn-ea"/>
              <a:cs typeface="+mn-cs"/>
            </a:endParaRPr>
          </a:p>
          <a:p>
            <a:endParaRPr lang="en-US" i="1" baseline="0" dirty="0" smtClean="0"/>
          </a:p>
          <a:p>
            <a:r>
              <a:rPr lang="en-US" i="1" baseline="0" dirty="0" smtClean="0"/>
              <a:t>Questions to ask are:</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Has anyone seen a wind turbine or solar panel? </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Does anyone have any in their homes?</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How would you feel if there were more in your local area?</a:t>
            </a:r>
          </a:p>
          <a:p>
            <a:endParaRPr lang="en-US" baseline="0" dirty="0" smtClean="0"/>
          </a:p>
        </p:txBody>
      </p:sp>
      <p:sp>
        <p:nvSpPr>
          <p:cNvPr id="4" name="Slide Number Placeholder 3"/>
          <p:cNvSpPr>
            <a:spLocks noGrp="1"/>
          </p:cNvSpPr>
          <p:nvPr>
            <p:ph type="sldNum" sz="quarter" idx="10"/>
          </p:nvPr>
        </p:nvSpPr>
        <p:spPr/>
        <p:txBody>
          <a:bodyPr/>
          <a:lstStyle/>
          <a:p>
            <a:fld id="{1B8C9B86-17B2-4051-BE84-386F4B593598}" type="slidenum">
              <a:rPr lang="en-GB" smtClean="0"/>
              <a:pPr/>
              <a:t>12</a:t>
            </a:fld>
            <a:endParaRPr lang="en-GB" dirty="0"/>
          </a:p>
        </p:txBody>
      </p:sp>
    </p:spTree>
    <p:extLst>
      <p:ext uri="{BB962C8B-B14F-4D97-AF65-F5344CB8AC3E}">
        <p14:creationId xmlns:p14="http://schemas.microsoft.com/office/powerpoint/2010/main" val="409053243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rtl="0" eaLnBrk="1" fontAlgn="auto" latinLnBrk="0" hangingPunct="1"/>
            <a:r>
              <a:rPr lang="en-GB" sz="1200" b="1" i="0" u="none" strike="noStrike" kern="1200" dirty="0" smtClean="0">
                <a:solidFill>
                  <a:schemeClr val="tx1"/>
                </a:solidFill>
                <a:effectLst/>
                <a:latin typeface="+mn-lt"/>
                <a:ea typeface="+mn-ea"/>
                <a:cs typeface="+mn-cs"/>
              </a:rPr>
              <a:t>For extreme weather resilience and  protecting biodiversity:</a:t>
            </a:r>
            <a:endParaRPr lang="en-GB" sz="1200" b="0" i="0" u="none" strike="noStrike" kern="1200" dirty="0" smtClean="0">
              <a:solidFill>
                <a:schemeClr val="tx1"/>
              </a:solidFill>
              <a:effectLst/>
              <a:latin typeface="+mn-lt"/>
              <a:ea typeface="+mn-ea"/>
              <a:cs typeface="+mn-cs"/>
            </a:endParaRPr>
          </a:p>
          <a:p>
            <a:pPr rtl="0" eaLnBrk="1" fontAlgn="auto" latinLnBrk="0" hangingPunct="1"/>
            <a:r>
              <a:rPr lang="en-GB" sz="1200" b="0" i="0" u="none" strike="noStrike" kern="1200" dirty="0" smtClean="0">
                <a:solidFill>
                  <a:schemeClr val="tx1"/>
                </a:solidFill>
                <a:effectLst/>
                <a:latin typeface="+mn-lt"/>
                <a:ea typeface="+mn-ea"/>
                <a:cs typeface="+mn-cs"/>
              </a:rPr>
              <a:t>- Avoid areas of future flood risk</a:t>
            </a:r>
          </a:p>
          <a:p>
            <a:pPr rtl="0" eaLnBrk="1" fontAlgn="auto" latinLnBrk="0" hangingPunct="1"/>
            <a:r>
              <a:rPr lang="en-GB" sz="1200" b="0" i="0" u="none" strike="noStrike" kern="1200" dirty="0" smtClean="0">
                <a:solidFill>
                  <a:schemeClr val="tx1"/>
                </a:solidFill>
                <a:effectLst/>
                <a:latin typeface="+mn-lt"/>
                <a:ea typeface="+mn-ea"/>
                <a:cs typeface="+mn-cs"/>
              </a:rPr>
              <a:t>- All suitable development to have sustainable urban drainage systems to manage flooding and provide habitats for wildlife (also delivering </a:t>
            </a:r>
            <a:r>
              <a:rPr lang="en-GB" sz="1200" b="0" i="0" u="none" strike="noStrike" kern="1200" baseline="0" dirty="0" smtClean="0">
                <a:solidFill>
                  <a:schemeClr val="tx1"/>
                </a:solidFill>
                <a:effectLst/>
                <a:latin typeface="+mn-lt"/>
                <a:ea typeface="+mn-ea"/>
                <a:cs typeface="+mn-cs"/>
              </a:rPr>
              <a:t>cooling effects)</a:t>
            </a:r>
            <a:endParaRPr lang="en-GB" sz="1200" b="0" i="0" u="none" strike="noStrike" kern="1200" dirty="0" smtClean="0">
              <a:solidFill>
                <a:schemeClr val="tx1"/>
              </a:solidFill>
              <a:effectLst/>
              <a:latin typeface="+mn-lt"/>
              <a:ea typeface="+mn-ea"/>
              <a:cs typeface="+mn-cs"/>
            </a:endParaRPr>
          </a:p>
          <a:p>
            <a:pPr rtl="0" eaLnBrk="1" fontAlgn="auto" latinLnBrk="0" hangingPunct="1"/>
            <a:r>
              <a:rPr lang="en-GB" sz="1200" b="0" i="0" u="none" strike="noStrike" kern="1200" dirty="0" smtClean="0">
                <a:solidFill>
                  <a:schemeClr val="tx1"/>
                </a:solidFill>
                <a:effectLst/>
                <a:latin typeface="+mn-lt"/>
                <a:ea typeface="+mn-ea"/>
                <a:cs typeface="+mn-cs"/>
              </a:rPr>
              <a:t>- New development to achieve a net benefit in biodiversity and incorporate wildlife habitat</a:t>
            </a:r>
          </a:p>
          <a:p>
            <a:pPr rtl="0" eaLnBrk="1" fontAlgn="auto" latinLnBrk="0" hangingPunct="1"/>
            <a:r>
              <a:rPr lang="en-GB" sz="1200" b="0" i="0" u="none" strike="noStrike" kern="1200" dirty="0" smtClean="0">
                <a:solidFill>
                  <a:schemeClr val="tx1"/>
                </a:solidFill>
                <a:effectLst/>
                <a:latin typeface="+mn-lt"/>
                <a:ea typeface="+mn-ea"/>
                <a:cs typeface="+mn-cs"/>
              </a:rPr>
              <a:t>- New developments to be resilient to overheating and heat stress </a:t>
            </a:r>
          </a:p>
          <a:p>
            <a:pPr rtl="0" eaLnBrk="1" fontAlgn="auto" latinLnBrk="0" hangingPunct="1"/>
            <a:r>
              <a:rPr lang="en-GB" sz="1200" b="0" i="0" u="none" strike="noStrike" kern="1200" dirty="0" smtClean="0">
                <a:solidFill>
                  <a:schemeClr val="tx1"/>
                </a:solidFill>
                <a:effectLst/>
                <a:latin typeface="+mn-lt"/>
                <a:ea typeface="+mn-ea"/>
                <a:cs typeface="+mn-cs"/>
              </a:rPr>
              <a:t>- New development to incorporate green roofs and walls to manage flooding and heat stress (especially in urban areas)</a:t>
            </a:r>
          </a:p>
          <a:p>
            <a:pPr rtl="0" eaLnBrk="1" fontAlgn="auto" latinLnBrk="0" hangingPunct="1"/>
            <a:r>
              <a:rPr lang="en-GB" sz="1200" b="0" i="0" u="none" strike="noStrike" kern="1200" dirty="0" smtClean="0">
                <a:solidFill>
                  <a:schemeClr val="tx1"/>
                </a:solidFill>
                <a:effectLst/>
                <a:latin typeface="+mn-lt"/>
                <a:ea typeface="+mn-ea"/>
                <a:cs typeface="+mn-cs"/>
              </a:rPr>
              <a:t>- Tree planting  / landscaping to manage heat stress (especially</a:t>
            </a:r>
            <a:r>
              <a:rPr lang="en-GB" sz="1200" b="0" i="0" u="none" strike="noStrike" kern="1200" baseline="0" dirty="0" smtClean="0">
                <a:solidFill>
                  <a:schemeClr val="tx1"/>
                </a:solidFill>
                <a:effectLst/>
                <a:latin typeface="+mn-lt"/>
                <a:ea typeface="+mn-ea"/>
                <a:cs typeface="+mn-cs"/>
              </a:rPr>
              <a:t> in urban areas) and flood risk, provide habitat and mitigate flooding</a:t>
            </a:r>
            <a:endParaRPr lang="en-GB" sz="1200" b="0" i="0" u="none" strike="noStrike" kern="1200" dirty="0" smtClean="0">
              <a:solidFill>
                <a:schemeClr val="tx1"/>
              </a:solidFill>
              <a:effectLst/>
              <a:latin typeface="+mn-lt"/>
              <a:ea typeface="+mn-ea"/>
              <a:cs typeface="+mn-cs"/>
            </a:endParaRPr>
          </a:p>
          <a:p>
            <a:pPr rtl="0" eaLnBrk="1" fontAlgn="auto" latinLnBrk="0" hangingPunct="1"/>
            <a:r>
              <a:rPr lang="en-GB" sz="1200" b="0" i="0" u="none" strike="noStrike" kern="1200" dirty="0" smtClean="0">
                <a:solidFill>
                  <a:schemeClr val="tx1"/>
                </a:solidFill>
                <a:effectLst/>
                <a:latin typeface="+mn-lt"/>
                <a:ea typeface="+mn-ea"/>
                <a:cs typeface="+mn-cs"/>
              </a:rPr>
              <a:t>- Safeguarding carbon</a:t>
            </a:r>
            <a:r>
              <a:rPr lang="en-GB" sz="1200" b="0" i="0" u="none" strike="noStrike" kern="1200" baseline="0" dirty="0" smtClean="0">
                <a:solidFill>
                  <a:schemeClr val="tx1"/>
                </a:solidFill>
                <a:effectLst/>
                <a:latin typeface="+mn-lt"/>
                <a:ea typeface="+mn-ea"/>
                <a:cs typeface="+mn-cs"/>
              </a:rPr>
              <a:t> sinks (e.g. peat bogs) and tree planting for carbon capture</a:t>
            </a:r>
            <a:endParaRPr lang="en-GB" sz="1200" b="0" i="0" u="none" strike="noStrike" kern="1200" dirty="0" smtClean="0">
              <a:solidFill>
                <a:schemeClr val="tx1"/>
              </a:solidFill>
              <a:effectLst/>
              <a:latin typeface="+mn-lt"/>
              <a:ea typeface="+mn-ea"/>
              <a:cs typeface="+mn-cs"/>
            </a:endParaRPr>
          </a:p>
          <a:p>
            <a:pPr marL="171450" indent="-171450" rtl="0" eaLnBrk="1" fontAlgn="auto" latinLnBrk="0" hangingPunct="1">
              <a:buFontTx/>
              <a:buChar char="-"/>
            </a:pPr>
            <a:r>
              <a:rPr lang="en-GB" sz="1200" b="0" i="0" u="none" strike="noStrike" kern="1200" dirty="0" smtClean="0">
                <a:solidFill>
                  <a:schemeClr val="tx1"/>
                </a:solidFill>
                <a:effectLst/>
                <a:latin typeface="+mn-lt"/>
                <a:ea typeface="+mn-ea"/>
                <a:cs typeface="+mn-cs"/>
              </a:rPr>
              <a:t>Community and local food</a:t>
            </a:r>
            <a:r>
              <a:rPr lang="en-GB" sz="1200" b="0" i="0" u="none" strike="noStrike" kern="1200" baseline="0" dirty="0" smtClean="0">
                <a:solidFill>
                  <a:schemeClr val="tx1"/>
                </a:solidFill>
                <a:effectLst/>
                <a:latin typeface="+mn-lt"/>
                <a:ea typeface="+mn-ea"/>
                <a:cs typeface="+mn-cs"/>
              </a:rPr>
              <a:t> growing</a:t>
            </a:r>
          </a:p>
          <a:p>
            <a:pPr marL="171450" indent="-171450" rtl="0" eaLnBrk="1" fontAlgn="auto" latinLnBrk="0" hangingPunct="1">
              <a:buFontTx/>
              <a:buChar char="-"/>
            </a:pPr>
            <a:endParaRPr lang="en-GB" sz="1200" b="0" i="1" u="none" strike="noStrike" kern="1200" baseline="0" dirty="0" smtClean="0">
              <a:solidFill>
                <a:schemeClr val="tx1"/>
              </a:solidFill>
              <a:effectLst/>
              <a:latin typeface="+mn-lt"/>
              <a:ea typeface="+mn-ea"/>
              <a:cs typeface="+mn-cs"/>
            </a:endParaRPr>
          </a:p>
          <a:p>
            <a:pPr marL="0" indent="0" rtl="0" eaLnBrk="1" fontAlgn="auto" latinLnBrk="0" hangingPunct="1">
              <a:buFontTx/>
              <a:buNone/>
            </a:pPr>
            <a:r>
              <a:rPr lang="en-GB" sz="1200" b="0" i="1" u="none" strike="noStrike" kern="1200" baseline="0" dirty="0" smtClean="0">
                <a:solidFill>
                  <a:schemeClr val="tx1"/>
                </a:solidFill>
                <a:effectLst/>
                <a:latin typeface="+mn-lt"/>
                <a:ea typeface="+mn-ea"/>
                <a:cs typeface="+mn-cs"/>
              </a:rPr>
              <a:t>Questions to ask are:</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What kind of animals do you see in your gardens and parks? </a:t>
            </a:r>
          </a:p>
          <a:p>
            <a:pPr marL="171450" lvl="0" indent="-171450">
              <a:buFont typeface="Arial" panose="020B0604020202020204" pitchFamily="34" charset="0"/>
              <a:buChar char="•"/>
            </a:pPr>
            <a:r>
              <a:rPr lang="en-GB" sz="1200" i="1" kern="1200" dirty="0" smtClean="0">
                <a:solidFill>
                  <a:schemeClr val="tx1"/>
                </a:solidFill>
                <a:effectLst/>
                <a:latin typeface="+mn-lt"/>
                <a:ea typeface="+mn-ea"/>
                <a:cs typeface="+mn-cs"/>
              </a:rPr>
              <a:t>What green spaces do you value in your local area?</a:t>
            </a:r>
          </a:p>
          <a:p>
            <a:pPr marL="0" indent="0" rtl="0" eaLnBrk="1" fontAlgn="auto" latinLnBrk="0" hangingPunct="1">
              <a:buFontTx/>
              <a:buNone/>
            </a:pPr>
            <a:endParaRPr lang="en-GB" sz="1200" b="0" i="0" u="none" strike="noStrike"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996F527-03B4-4C53-9526-BCF5F7DD2B31}" type="slidenum">
              <a:rPr lang="en-GB" smtClean="0"/>
              <a:t>13</a:t>
            </a:fld>
            <a:endParaRPr lang="en-GB"/>
          </a:p>
        </p:txBody>
      </p:sp>
    </p:spTree>
    <p:extLst>
      <p:ext uri="{BB962C8B-B14F-4D97-AF65-F5344CB8AC3E}">
        <p14:creationId xmlns:p14="http://schemas.microsoft.com/office/powerpoint/2010/main" val="9194455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Slide Image Placeholder 1"/>
          <p:cNvSpPr>
            <a:spLocks noGrp="1" noRot="1" noChangeAspect="1" noTextEdit="1"/>
          </p:cNvSpPr>
          <p:nvPr>
            <p:ph type="sldImg"/>
          </p:nvPr>
        </p:nvSpPr>
        <p:spPr bwMode="auto">
          <a:noFill/>
          <a:ln>
            <a:solidFill>
              <a:srgbClr val="000000"/>
            </a:solidFill>
            <a:miter lim="800000"/>
            <a:headEnd/>
            <a:tailEnd/>
          </a:ln>
        </p:spPr>
      </p:sp>
      <p:sp>
        <p:nvSpPr>
          <p:cNvPr id="21506" name="Notes Placeholder 2"/>
          <p:cNvSpPr>
            <a:spLocks noGrp="1"/>
          </p:cNvSpPr>
          <p:nvPr>
            <p:ph type="body" idx="1"/>
          </p:nvPr>
        </p:nvSpPr>
        <p:spPr bwMode="auto">
          <a:xfrm>
            <a:off x="679607" y="4714877"/>
            <a:ext cx="5975676" cy="4467225"/>
          </a:xfrm>
          <a:noFill/>
        </p:spPr>
        <p:txBody>
          <a:bodyPr wrap="square" numCol="1" anchor="t" anchorCtr="0" compatLnSpc="1">
            <a:prstTxWarp prst="textNoShape">
              <a:avLst/>
            </a:prstTxWarp>
            <a:normAutofit fontScale="92500"/>
          </a:bodyPr>
          <a:lstStyle/>
          <a:p>
            <a:r>
              <a:rPr lang="en-GB" sz="1200" i="1" kern="1200" dirty="0" smtClean="0">
                <a:solidFill>
                  <a:schemeClr val="tx1"/>
                </a:solidFill>
                <a:effectLst/>
                <a:latin typeface="+mn-lt"/>
                <a:ea typeface="+mn-ea"/>
                <a:cs typeface="+mn-cs"/>
              </a:rPr>
              <a:t>Summarise what they’ve learnt about climate change, the changes they have suggested for the area and reiterate that their ideas will influence the local neighbourhood plan and what the area looks like in the future. Let them know how they or their parent/guardian(s) can get involved with their Neighbourhood Plan and attend meetings etc.</a:t>
            </a:r>
          </a:p>
          <a:p>
            <a:r>
              <a:rPr lang="en-GB" sz="1200" i="1" kern="1200" dirty="0" smtClean="0">
                <a:solidFill>
                  <a:schemeClr val="tx1"/>
                </a:solidFill>
                <a:effectLst/>
                <a:latin typeface="+mn-lt"/>
                <a:ea typeface="+mn-ea"/>
                <a:cs typeface="+mn-cs"/>
              </a:rPr>
              <a:t> </a:t>
            </a:r>
          </a:p>
          <a:p>
            <a:r>
              <a:rPr lang="en-GB" sz="1200" i="1" kern="1200" dirty="0" smtClean="0">
                <a:solidFill>
                  <a:schemeClr val="tx1"/>
                </a:solidFill>
                <a:effectLst/>
                <a:latin typeface="+mn-lt"/>
                <a:ea typeface="+mn-ea"/>
                <a:cs typeface="+mn-cs"/>
              </a:rPr>
              <a:t>Introduce the materials/</a:t>
            </a:r>
            <a:r>
              <a:rPr lang="en-GB" sz="1200" i="1" kern="1200" dirty="0" err="1" smtClean="0">
                <a:solidFill>
                  <a:schemeClr val="tx1"/>
                </a:solidFill>
                <a:effectLst/>
                <a:latin typeface="+mn-lt"/>
                <a:ea typeface="+mn-ea"/>
                <a:cs typeface="+mn-cs"/>
              </a:rPr>
              <a:t>handouts</a:t>
            </a:r>
            <a:r>
              <a:rPr lang="en-GB" sz="1200" i="1" kern="1200" dirty="0" smtClean="0">
                <a:solidFill>
                  <a:schemeClr val="tx1"/>
                </a:solidFill>
                <a:effectLst/>
                <a:latin typeface="+mn-lt"/>
                <a:ea typeface="+mn-ea"/>
                <a:cs typeface="+mn-cs"/>
              </a:rPr>
              <a:t> (examples attached) to go out to their parents. </a:t>
            </a:r>
          </a:p>
          <a:p>
            <a:pPr rtl="0" eaLnBrk="1" fontAlgn="auto" latinLnBrk="0" hangingPunct="1"/>
            <a:endParaRPr lang="en-GB" sz="1600" b="0" i="0" u="none" strike="noStrike" kern="1200" dirty="0" smtClean="0">
              <a:solidFill>
                <a:schemeClr val="tx1"/>
              </a:solidFill>
              <a:effectLst/>
              <a:latin typeface="+mn-lt"/>
              <a:ea typeface="+mn-ea"/>
              <a:cs typeface="+mn-cs"/>
            </a:endParaRPr>
          </a:p>
        </p:txBody>
      </p:sp>
      <p:sp>
        <p:nvSpPr>
          <p:cNvPr id="21507" name="Slide Number Placeholder 3"/>
          <p:cNvSpPr>
            <a:spLocks noGrp="1"/>
          </p:cNvSpPr>
          <p:nvPr>
            <p:ph type="sldNum" sz="quarter" idx="5"/>
          </p:nvPr>
        </p:nvSpPr>
        <p:spPr bwMode="auto">
          <a:noFill/>
          <a:ln>
            <a:miter lim="800000"/>
            <a:headEnd/>
            <a:tailEnd/>
          </a:ln>
        </p:spPr>
        <p:txBody>
          <a:bodyPr wrap="square" numCol="1" anchorCtr="0" compatLnSpc="1">
            <a:prstTxWarp prst="textNoShape">
              <a:avLst/>
            </a:prstTxWarp>
          </a:bodyPr>
          <a:lstStyle/>
          <a:p>
            <a:fld id="{5C114E0C-D23A-4C3C-8252-7FA12C91E200}" type="slidenum">
              <a:rPr lang="en-US" smtClean="0">
                <a:cs typeface="Arial" charset="0"/>
              </a:rPr>
              <a:pPr/>
              <a:t>14</a:t>
            </a:fld>
            <a:endParaRPr lang="en-US" dirty="0">
              <a:cs typeface="Arial" charset="0"/>
            </a:endParaRPr>
          </a:p>
        </p:txBody>
      </p:sp>
    </p:spTree>
    <p:extLst>
      <p:ext uri="{BB962C8B-B14F-4D97-AF65-F5344CB8AC3E}">
        <p14:creationId xmlns:p14="http://schemas.microsoft.com/office/powerpoint/2010/main" val="1197491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Slide Image Placeholder 1"/>
          <p:cNvSpPr>
            <a:spLocks noGrp="1" noRot="1" noChangeAspect="1" noTextEdit="1"/>
          </p:cNvSpPr>
          <p:nvPr>
            <p:ph type="sldImg"/>
          </p:nvPr>
        </p:nvSpPr>
        <p:spPr bwMode="auto">
          <a:noFill/>
          <a:ln>
            <a:solidFill>
              <a:srgbClr val="000000"/>
            </a:solidFill>
            <a:miter lim="800000"/>
            <a:headEnd/>
            <a:tailEnd/>
          </a:ln>
        </p:spPr>
      </p:sp>
      <p:sp>
        <p:nvSpPr>
          <p:cNvPr id="3" name="Notes Placeholder 2"/>
          <p:cNvSpPr>
            <a:spLocks noGrp="1"/>
          </p:cNvSpPr>
          <p:nvPr>
            <p:ph type="body" idx="1"/>
          </p:nvPr>
        </p:nvSpPr>
        <p:spPr/>
        <p:txBody>
          <a:bodyPr>
            <a:normAutofit fontScale="92500" lnSpcReduction="20000"/>
          </a:bodyPr>
          <a:lstStyle/>
          <a:p>
            <a:pPr eaLnBrk="1" fontAlgn="auto" hangingPunct="1">
              <a:spcBef>
                <a:spcPts val="0"/>
              </a:spcBef>
              <a:spcAft>
                <a:spcPts val="300"/>
              </a:spcAft>
              <a:defRPr/>
            </a:pPr>
            <a:r>
              <a:rPr lang="en-GB" sz="1200" baseline="0" dirty="0" smtClean="0"/>
              <a:t>In 2018 the International Panel on Climate Change released a report on the impacts of 1.5C warming above pre-industrial levels. This graph is taken from that report. </a:t>
            </a:r>
            <a:r>
              <a:rPr lang="en-GB" sz="1200" b="0" i="0" kern="1200" dirty="0" smtClean="0">
                <a:solidFill>
                  <a:schemeClr val="tx1"/>
                </a:solidFill>
                <a:effectLst/>
                <a:latin typeface="+mn-lt"/>
                <a:ea typeface="+mn-ea"/>
                <a:cs typeface="+mn-cs"/>
              </a:rPr>
              <a:t>The Intergovernmental Panel on Climate Change is an intergovernmental body of the United Nations that is dedicated to providing the world with objective, scientific information relevant to understanding climate change.</a:t>
            </a:r>
            <a:endParaRPr lang="en-GB" sz="1200" baseline="0" dirty="0" smtClean="0"/>
          </a:p>
          <a:p>
            <a:pPr eaLnBrk="1" fontAlgn="auto" hangingPunct="1">
              <a:spcBef>
                <a:spcPts val="0"/>
              </a:spcBef>
              <a:spcAft>
                <a:spcPts val="300"/>
              </a:spcAft>
              <a:defRPr/>
            </a:pPr>
            <a:endParaRPr lang="en-GB" sz="1200" baseline="0" dirty="0" smtClean="0"/>
          </a:p>
          <a:p>
            <a:pPr eaLnBrk="1" fontAlgn="auto" hangingPunct="1">
              <a:spcBef>
                <a:spcPts val="0"/>
              </a:spcBef>
              <a:spcAft>
                <a:spcPts val="300"/>
              </a:spcAft>
              <a:defRPr/>
            </a:pPr>
            <a:r>
              <a:rPr lang="en-GB" dirty="0" smtClean="0"/>
              <a:t>The graph shows rising temperatures from</a:t>
            </a:r>
            <a:r>
              <a:rPr lang="en-GB" baseline="0" dirty="0" smtClean="0"/>
              <a:t> 1960 to 2017 (solid orange line) as well as likely range of modelled responses based on different levels of carbon emission reductions. Grey lines shows likely temperature range up to 2100 if global co2 emissions reach net zero in 2055, purple lines shows temperature range if global co2 emissions experience no reduction and the blue line shows temperature range if there is a faster reduction in global co2 emissions.</a:t>
            </a:r>
          </a:p>
          <a:p>
            <a:pPr eaLnBrk="1" fontAlgn="auto" hangingPunct="1">
              <a:spcBef>
                <a:spcPts val="0"/>
              </a:spcBef>
              <a:spcAft>
                <a:spcPts val="300"/>
              </a:spcAft>
              <a:defRPr/>
            </a:pPr>
            <a:endParaRPr lang="en-GB" dirty="0" smtClean="0"/>
          </a:p>
          <a:p>
            <a:pPr eaLnBrk="1" fontAlgn="auto" hangingPunct="1">
              <a:spcBef>
                <a:spcPts val="0"/>
              </a:spcBef>
              <a:spcAft>
                <a:spcPts val="300"/>
              </a:spcAft>
              <a:defRPr/>
            </a:pPr>
            <a:r>
              <a:rPr lang="en-GB" dirty="0" smtClean="0"/>
              <a:t>As the orange line shows so</a:t>
            </a:r>
            <a:r>
              <a:rPr lang="en-GB" baseline="0" dirty="0" smtClean="0"/>
              <a:t> far there has been a</a:t>
            </a:r>
            <a:r>
              <a:rPr lang="en-GB" dirty="0" smtClean="0"/>
              <a:t>pproximately a 1 degree</a:t>
            </a:r>
            <a:r>
              <a:rPr lang="en-GB" baseline="0" dirty="0" smtClean="0"/>
              <a:t> warming globally since pre-industrial times.</a:t>
            </a:r>
            <a:endParaRPr lang="en-GB" dirty="0" smtClean="0"/>
          </a:p>
          <a:p>
            <a:pPr eaLnBrk="1" fontAlgn="auto" hangingPunct="1">
              <a:spcBef>
                <a:spcPts val="0"/>
              </a:spcBef>
              <a:spcAft>
                <a:spcPts val="300"/>
              </a:spcAft>
              <a:defRPr/>
            </a:pPr>
            <a:endParaRPr lang="en-GB" dirty="0" smtClean="0"/>
          </a:p>
          <a:p>
            <a:pPr eaLnBrk="1" fontAlgn="auto" hangingPunct="1">
              <a:spcBef>
                <a:spcPts val="0"/>
              </a:spcBef>
              <a:spcAft>
                <a:spcPts val="300"/>
              </a:spcAft>
              <a:defRPr/>
            </a:pPr>
            <a:r>
              <a:rPr lang="en-US" sz="1200" kern="1200" dirty="0" smtClean="0">
                <a:solidFill>
                  <a:schemeClr val="tx1"/>
                </a:solidFill>
                <a:effectLst/>
                <a:latin typeface="+mn-lt"/>
                <a:ea typeface="+mn-ea"/>
                <a:cs typeface="+mn-cs"/>
              </a:rPr>
              <a:t>Historically, a temperature increase of 2°C has been seen as a benchmark to prevent climate catastrophe; however this report shows that there</a:t>
            </a:r>
            <a:r>
              <a:rPr lang="en-US" sz="1200" kern="1200" baseline="0" dirty="0" smtClean="0">
                <a:solidFill>
                  <a:schemeClr val="tx1"/>
                </a:solidFill>
                <a:effectLst/>
                <a:latin typeface="+mn-lt"/>
                <a:ea typeface="+mn-ea"/>
                <a:cs typeface="+mn-cs"/>
              </a:rPr>
              <a:t> is significant differences in the severity of the impacts of climate change under 2C compared to 1.5C. The report suggests that to avoid the most catastrophic impacts of climate change we should therefore aim to stay within 1.5C, however, as the graph shows we are currently on track to reach 1.5C warming by 2030, giving us less than 12 years to act to avoid the most catastrophic impacts of climate change. The report is clear that we are already locked in to a certain amount of global warming which will result in climate impacts but we can avoid the most catastrophic impacts by staying below 1.5C warming.</a:t>
            </a:r>
          </a:p>
          <a:p>
            <a:pPr eaLnBrk="1" fontAlgn="auto" hangingPunct="1">
              <a:spcBef>
                <a:spcPts val="0"/>
              </a:spcBef>
              <a:spcAft>
                <a:spcPts val="300"/>
              </a:spcAft>
              <a:defRPr/>
            </a:pPr>
            <a:endParaRPr lang="en-GB" dirty="0" smtClean="0"/>
          </a:p>
          <a:p>
            <a:pPr eaLnBrk="1" fontAlgn="auto" hangingPunct="1">
              <a:spcBef>
                <a:spcPts val="0"/>
              </a:spcBef>
              <a:spcAft>
                <a:spcPts val="300"/>
              </a:spcAft>
              <a:defRPr/>
            </a:pPr>
            <a:r>
              <a:rPr lang="en-GB" dirty="0" smtClean="0"/>
              <a:t>The report states we will </a:t>
            </a:r>
            <a:r>
              <a:rPr lang="en-GB" baseline="0" dirty="0" smtClean="0"/>
              <a:t>need unprecedented, far reaching and rapid changes across all aspects of our society to achieve this.</a:t>
            </a:r>
          </a:p>
          <a:p>
            <a:endParaRPr lang="en-GB" sz="1200" b="0" i="0" kern="1200" dirty="0" smtClean="0">
              <a:solidFill>
                <a:schemeClr val="tx1"/>
              </a:solidFill>
              <a:effectLst/>
              <a:latin typeface="+mn-lt"/>
              <a:ea typeface="+mn-ea"/>
              <a:cs typeface="+mn-cs"/>
            </a:endParaRPr>
          </a:p>
          <a:p>
            <a:endParaRPr lang="en-GB" sz="1200" b="0" i="0" kern="1200" dirty="0" smtClean="0">
              <a:solidFill>
                <a:schemeClr val="tx1"/>
              </a:solidFill>
              <a:effectLst/>
              <a:latin typeface="+mn-lt"/>
              <a:ea typeface="+mn-ea"/>
              <a:cs typeface="+mn-cs"/>
            </a:endParaRPr>
          </a:p>
          <a:p>
            <a:pPr eaLnBrk="1" fontAlgn="auto" hangingPunct="1">
              <a:spcBef>
                <a:spcPts val="0"/>
              </a:spcBef>
              <a:spcAft>
                <a:spcPts val="300"/>
              </a:spcAft>
              <a:defRPr/>
            </a:pPr>
            <a:endParaRPr lang="en-GB" baseline="0" dirty="0" smtClean="0"/>
          </a:p>
          <a:p>
            <a:pPr eaLnBrk="1" fontAlgn="auto" hangingPunct="1">
              <a:spcBef>
                <a:spcPts val="0"/>
              </a:spcBef>
              <a:spcAft>
                <a:spcPts val="300"/>
              </a:spcAft>
              <a:defRPr/>
            </a:pPr>
            <a:endParaRPr lang="en-GB" sz="1200" b="0" i="0" kern="1200" baseline="0" dirty="0" smtClean="0">
              <a:solidFill>
                <a:schemeClr val="tx1"/>
              </a:solidFill>
              <a:latin typeface="+mn-lt"/>
              <a:ea typeface="+mn-ea"/>
              <a:cs typeface="+mn-cs"/>
            </a:endParaRPr>
          </a:p>
          <a:p>
            <a:pPr eaLnBrk="1" fontAlgn="auto" hangingPunct="1">
              <a:spcBef>
                <a:spcPts val="0"/>
              </a:spcBef>
              <a:spcAft>
                <a:spcPts val="300"/>
              </a:spcAft>
              <a:defRPr/>
            </a:pPr>
            <a:endParaRPr lang="en-GB" sz="1200" b="0" i="0" kern="1200" dirty="0" smtClean="0">
              <a:solidFill>
                <a:schemeClr val="tx1"/>
              </a:solidFill>
              <a:latin typeface="+mn-lt"/>
              <a:ea typeface="+mn-ea"/>
              <a:cs typeface="+mn-cs"/>
            </a:endParaRPr>
          </a:p>
          <a:p>
            <a:pPr eaLnBrk="1" fontAlgn="auto" hangingPunct="1">
              <a:spcBef>
                <a:spcPts val="0"/>
              </a:spcBef>
              <a:spcAft>
                <a:spcPts val="300"/>
              </a:spcAft>
              <a:defRPr/>
            </a:pPr>
            <a:endParaRPr lang="en-GB" dirty="0"/>
          </a:p>
        </p:txBody>
      </p:sp>
      <p:sp>
        <p:nvSpPr>
          <p:cNvPr id="23556" name="Footer Placeholder 4"/>
          <p:cNvSpPr>
            <a:spLocks noGrp="1"/>
          </p:cNvSpPr>
          <p:nvPr>
            <p:ph type="ftr" sz="quarter" idx="4"/>
          </p:nvPr>
        </p:nvSpPr>
        <p:spPr bwMode="auto">
          <a:noFill/>
          <a:ln>
            <a:miter lim="800000"/>
            <a:headEnd/>
            <a:tailEnd/>
          </a:ln>
        </p:spPr>
        <p:txBody>
          <a:bodyPr wrap="square" numCol="1" anchorCtr="0" compatLnSpc="1">
            <a:prstTxWarp prst="textNoShape">
              <a:avLst/>
            </a:prstTxWarp>
          </a:bodyPr>
          <a:lstStyle/>
          <a:p>
            <a:r>
              <a:rPr lang="en-GB" dirty="0">
                <a:cs typeface="Arial" charset="0"/>
              </a:rPr>
              <a:t>www.cse.org.uk</a:t>
            </a:r>
          </a:p>
        </p:txBody>
      </p:sp>
    </p:spTree>
    <p:extLst>
      <p:ext uri="{BB962C8B-B14F-4D97-AF65-F5344CB8AC3E}">
        <p14:creationId xmlns:p14="http://schemas.microsoft.com/office/powerpoint/2010/main" val="24749356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1" dirty="0" smtClean="0"/>
              <a:t>{PLAY THIS</a:t>
            </a:r>
            <a:r>
              <a:rPr lang="en-US" i="1" baseline="0" dirty="0" smtClean="0"/>
              <a:t> VIDEO FROM BBC - </a:t>
            </a:r>
            <a:r>
              <a:rPr lang="en-GB" dirty="0" smtClean="0">
                <a:hlinkClick r:id="rId3"/>
              </a:rPr>
              <a:t>https://www.bbc.co.uk/news/science-environment-24021772</a:t>
            </a:r>
            <a:r>
              <a:rPr lang="en-US" i="1" baseline="0" dirty="0" smtClean="0"/>
              <a:t>} </a:t>
            </a:r>
          </a:p>
          <a:p>
            <a:endParaRPr lang="en-US" baseline="0" dirty="0" smtClean="0"/>
          </a:p>
        </p:txBody>
      </p:sp>
      <p:sp>
        <p:nvSpPr>
          <p:cNvPr id="4" name="Slide Number Placeholder 3"/>
          <p:cNvSpPr>
            <a:spLocks noGrp="1"/>
          </p:cNvSpPr>
          <p:nvPr>
            <p:ph type="sldNum" sz="quarter" idx="10"/>
          </p:nvPr>
        </p:nvSpPr>
        <p:spPr/>
        <p:txBody>
          <a:bodyPr/>
          <a:lstStyle/>
          <a:p>
            <a:fld id="{1B8C9B86-17B2-4051-BE84-386F4B593598}" type="slidenum">
              <a:rPr lang="en-GB" smtClean="0"/>
              <a:pPr/>
              <a:t>3</a:t>
            </a:fld>
            <a:endParaRPr lang="en-GB" dirty="0"/>
          </a:p>
        </p:txBody>
      </p:sp>
    </p:spTree>
    <p:extLst>
      <p:ext uri="{BB962C8B-B14F-4D97-AF65-F5344CB8AC3E}">
        <p14:creationId xmlns:p14="http://schemas.microsoft.com/office/powerpoint/2010/main" val="214986941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85000" lnSpcReduction="10000"/>
          </a:bodyPr>
          <a:lstStyle/>
          <a:p>
            <a:pPr lvl="1"/>
            <a:r>
              <a:rPr lang="en-GB" sz="1200" b="0" i="0" dirty="0" smtClean="0"/>
              <a:t>So what does this</a:t>
            </a:r>
            <a:r>
              <a:rPr lang="en-GB" sz="1200" b="0" i="0" baseline="0" dirty="0" smtClean="0"/>
              <a:t> mean for the UK? What climate impacts are we already experiencing and what is the future predicted to look like under un-checked climate change?</a:t>
            </a:r>
          </a:p>
          <a:p>
            <a:pPr lvl="1"/>
            <a:endParaRPr lang="en-GB" sz="1200" b="0" i="1" baseline="0" dirty="0" smtClean="0"/>
          </a:p>
          <a:p>
            <a:pPr marL="457200" marR="0" lvl="1" indent="0" algn="l" defTabSz="914400" rtl="0" eaLnBrk="1" fontAlgn="auto" latinLnBrk="0" hangingPunct="1">
              <a:lnSpc>
                <a:spcPct val="100000"/>
              </a:lnSpc>
              <a:spcBef>
                <a:spcPts val="0"/>
              </a:spcBef>
              <a:spcAft>
                <a:spcPts val="0"/>
              </a:spcAft>
              <a:buClrTx/>
              <a:buSzTx/>
              <a:buFontTx/>
              <a:buNone/>
              <a:tabLst/>
              <a:defRPr/>
            </a:pPr>
            <a:r>
              <a:rPr lang="en-GB" sz="1200" b="0" i="1" dirty="0" smtClean="0"/>
              <a:t>Ask this question to the group and wait for suggestions:</a:t>
            </a:r>
            <a:endParaRPr lang="en-GB" sz="1200" b="0" i="1" baseline="0" dirty="0" smtClean="0"/>
          </a:p>
          <a:p>
            <a:pPr lvl="1"/>
            <a:r>
              <a:rPr lang="en-GB" sz="1200" b="0" i="1" dirty="0" smtClean="0"/>
              <a:t>Does anyone know</a:t>
            </a:r>
            <a:r>
              <a:rPr lang="en-GB" sz="1200" b="0" i="1" baseline="0" dirty="0" smtClean="0"/>
              <a:t> which year the top 10 warmest years in the UK have all occurred since?</a:t>
            </a:r>
          </a:p>
          <a:p>
            <a:pPr lvl="1"/>
            <a:endParaRPr lang="en-GB" sz="1200" b="0" i="1" dirty="0" smtClean="0"/>
          </a:p>
          <a:p>
            <a:pPr lvl="1"/>
            <a:r>
              <a:rPr lang="en-GB" sz="1200" b="0" i="0" kern="1200" dirty="0" smtClean="0">
                <a:solidFill>
                  <a:schemeClr val="tx1"/>
                </a:solidFill>
                <a:effectLst/>
                <a:latin typeface="+mn-lt"/>
                <a:ea typeface="+mn-ea"/>
                <a:cs typeface="+mn-cs"/>
              </a:rPr>
              <a:t>Beginning with the hottest, the top ten warmest years in sequence are: 2014; 2006; 2011; 2007; 2017; 2003; 2018; 2004; 2002; and 2005. Top 10 warmest years in the UK have all occurred since 2002.</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GB" sz="1200" b="1" dirty="0" smtClean="0"/>
          </a:p>
          <a:p>
            <a:r>
              <a:rPr lang="en-GB" baseline="0" dirty="0" smtClean="0"/>
              <a:t>T</a:t>
            </a:r>
            <a:r>
              <a:rPr lang="en-GB" sz="1200" baseline="0" dirty="0" smtClean="0"/>
              <a:t>he predictions are that climate change will result in more extreme weather events: with more severe storms, flooding and h</a:t>
            </a:r>
            <a:r>
              <a:rPr lang="en-GB" sz="1200" dirty="0" smtClean="0">
                <a:latin typeface="+mn-lt"/>
                <a:cs typeface="+mn-cs"/>
              </a:rPr>
              <a:t>eat waves, and </a:t>
            </a:r>
            <a:r>
              <a:rPr lang="en-GB" sz="1200" dirty="0" smtClean="0"/>
              <a:t>wetter winters and drier summers, and we’re already seeing this each year. </a:t>
            </a:r>
          </a:p>
          <a:p>
            <a:endParaRPr lang="en-GB"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kern="1200" dirty="0" smtClean="0">
                <a:solidFill>
                  <a:schemeClr val="tx1"/>
                </a:solidFill>
                <a:effectLst/>
                <a:latin typeface="+mn-lt"/>
                <a:ea typeface="+mn-ea"/>
                <a:cs typeface="+mn-cs"/>
              </a:rPr>
              <a:t>2018 contained some notable weather events, including the summer </a:t>
            </a:r>
            <a:r>
              <a:rPr lang="en-GB" sz="1200" b="0" i="0" kern="1200" dirty="0" err="1" smtClean="0">
                <a:solidFill>
                  <a:schemeClr val="tx1"/>
                </a:solidFill>
                <a:effectLst/>
                <a:latin typeface="+mn-lt"/>
                <a:ea typeface="+mn-ea"/>
                <a:cs typeface="+mn-cs"/>
              </a:rPr>
              <a:t>heatwave</a:t>
            </a:r>
            <a:r>
              <a:rPr lang="en-GB" sz="1200" b="0" i="0" kern="1200" dirty="0" smtClean="0">
                <a:solidFill>
                  <a:schemeClr val="tx1"/>
                </a:solidFill>
                <a:effectLst/>
                <a:latin typeface="+mn-lt"/>
                <a:ea typeface="+mn-ea"/>
                <a:cs typeface="+mn-cs"/>
              </a:rPr>
              <a:t> and the Beast from the East, when a record low daily maximum temperature was recorded on 1 March. Despite this particular cold snap, 2018 was on balance a warm year and joins the top ten warmest years at number seven. 2018 was the equal-warmest summer for the UK (along with 2006).</a:t>
            </a:r>
          </a:p>
          <a:p>
            <a:endParaRPr lang="en-GB" dirty="0" smtClean="0"/>
          </a:p>
          <a:p>
            <a:pPr lvl="0"/>
            <a:r>
              <a:rPr lang="en-US" sz="1200" kern="1200" dirty="0" smtClean="0">
                <a:solidFill>
                  <a:schemeClr val="tx1"/>
                </a:solidFill>
                <a:effectLst/>
                <a:latin typeface="+mn-lt"/>
                <a:ea typeface="+mn-ea"/>
                <a:cs typeface="+mn-cs"/>
              </a:rPr>
              <a:t>In a business as usual (high emission) scenario, Britain could experience:</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summers as much as 5.4°C hotter by 2070 as a result of climate change, </a:t>
            </a: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winters could be up to 4.2C warmer, </a:t>
            </a:r>
          </a:p>
          <a:p>
            <a:pPr marL="171450" lvl="0" indent="-171450">
              <a:buFont typeface="Arial" panose="020B0604020202020204" pitchFamily="34" charset="0"/>
              <a:buChar char="•"/>
            </a:pPr>
            <a:r>
              <a:rPr lang="en-US" sz="1200" u="none" kern="1200" dirty="0" smtClean="0">
                <a:solidFill>
                  <a:schemeClr val="tx1"/>
                </a:solidFill>
                <a:effectLst/>
                <a:latin typeface="+mn-lt"/>
                <a:ea typeface="+mn-ea"/>
                <a:cs typeface="+mn-cs"/>
              </a:rPr>
              <a:t>a 50% chance of summers being as consistently hot as the 2018 summer by 2050,</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smtClean="0">
                <a:solidFill>
                  <a:schemeClr val="tx1"/>
                </a:solidFill>
                <a:effectLst/>
                <a:latin typeface="+mn-lt"/>
                <a:ea typeface="+mn-ea"/>
                <a:cs typeface="+mn-cs"/>
              </a:rPr>
              <a:t>47% decrease in average summer rainfall by 2070, and up to 35 per cent more rain in winter,</a:t>
            </a:r>
            <a:endParaRPr lang="en-GB"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smtClean="0">
                <a:solidFill>
                  <a:schemeClr val="tx1"/>
                </a:solidFill>
                <a:effectLst/>
                <a:latin typeface="+mn-lt"/>
                <a:ea typeface="+mn-ea"/>
                <a:cs typeface="+mn-cs"/>
              </a:rPr>
              <a:t>sea level</a:t>
            </a:r>
            <a:r>
              <a:rPr lang="en-US" sz="1200" kern="1200" baseline="0" dirty="0" smtClean="0">
                <a:solidFill>
                  <a:schemeClr val="tx1"/>
                </a:solidFill>
                <a:effectLst/>
                <a:latin typeface="+mn-lt"/>
                <a:ea typeface="+mn-ea"/>
                <a:cs typeface="+mn-cs"/>
              </a:rPr>
              <a:t> rise of </a:t>
            </a:r>
            <a:r>
              <a:rPr lang="en-US" sz="1200" kern="1200" dirty="0" smtClean="0">
                <a:solidFill>
                  <a:schemeClr val="tx1"/>
                </a:solidFill>
                <a:effectLst/>
                <a:latin typeface="+mn-lt"/>
                <a:ea typeface="+mn-ea"/>
                <a:cs typeface="+mn-cs"/>
              </a:rPr>
              <a:t>up to 1.15 metres  in London by 2100, leaving the UK coastline unrecognizable,</a:t>
            </a:r>
          </a:p>
          <a:p>
            <a:pPr marL="457200" marR="0" lvl="1"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hlinkClick r:id="rId3"/>
            </a:endParaRPr>
          </a:p>
          <a:p>
            <a:pPr marL="457200" marR="0" lvl="1" indent="0" algn="l" defTabSz="914400" rtl="0" eaLnBrk="1" fontAlgn="auto" latinLnBrk="0" hangingPunct="1">
              <a:lnSpc>
                <a:spcPct val="100000"/>
              </a:lnSpc>
              <a:spcBef>
                <a:spcPts val="0"/>
              </a:spcBef>
              <a:spcAft>
                <a:spcPts val="0"/>
              </a:spcAft>
              <a:buClrTx/>
              <a:buSzTx/>
              <a:buFontTx/>
              <a:buNone/>
              <a:tabLst/>
              <a:defRPr/>
            </a:pPr>
            <a:r>
              <a:rPr lang="en-GB" dirty="0" smtClean="0">
                <a:hlinkClick r:id="rId3"/>
              </a:rPr>
              <a:t>https://www.metoffice.gov.uk/about-us/press-office/news/weather-and-climate/2019/state-of-the-uk-climate-2018</a:t>
            </a:r>
            <a:endParaRPr lang="en-GB" dirty="0" smtClean="0"/>
          </a:p>
          <a:p>
            <a:pPr marL="0" lvl="0" indent="0">
              <a:buFont typeface="Arial" panose="020B0604020202020204" pitchFamily="34" charset="0"/>
              <a:buNone/>
            </a:pPr>
            <a:r>
              <a:rPr lang="en-GB" dirty="0" smtClean="0">
                <a:hlinkClick r:id="rId4"/>
              </a:rPr>
              <a:t>https://www.metoffice.gov.uk/research/approach/collaboration/ukcp/index</a:t>
            </a:r>
            <a:endParaRPr lang="en-US" sz="1200" kern="1200" dirty="0" smtClean="0">
              <a:solidFill>
                <a:schemeClr val="tx1"/>
              </a:solidFill>
              <a:effectLst/>
              <a:latin typeface="+mn-lt"/>
              <a:ea typeface="+mn-ea"/>
              <a:cs typeface="+mn-cs"/>
            </a:endParaRPr>
          </a:p>
          <a:p>
            <a:pPr marL="171450" lvl="0" indent="-171450">
              <a:buFont typeface="Arial" panose="020B0604020202020204" pitchFamily="34" charset="0"/>
              <a:buChar char="•"/>
            </a:pPr>
            <a:endParaRPr lang="en-GB"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996F527-03B4-4C53-9526-BCF5F7DD2B31}" type="slidenum">
              <a:rPr lang="en-GB" smtClean="0"/>
              <a:t>4</a:t>
            </a:fld>
            <a:endParaRPr lang="en-GB"/>
          </a:p>
        </p:txBody>
      </p:sp>
    </p:spTree>
    <p:extLst>
      <p:ext uri="{BB962C8B-B14F-4D97-AF65-F5344CB8AC3E}">
        <p14:creationId xmlns:p14="http://schemas.microsoft.com/office/powerpoint/2010/main" val="378801739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0000" lnSpcReduction="20000"/>
          </a:bodyPr>
          <a:lstStyle/>
          <a:p>
            <a:pPr eaLnBrk="1" fontAlgn="auto" hangingPunct="1">
              <a:spcBef>
                <a:spcPts val="0"/>
              </a:spcBef>
              <a:spcAft>
                <a:spcPts val="300"/>
              </a:spcAft>
              <a:defRPr/>
            </a:pPr>
            <a:r>
              <a:rPr lang="en-GB" sz="1200" b="0" i="0" kern="1200" baseline="0" dirty="0" smtClean="0">
                <a:solidFill>
                  <a:schemeClr val="tx1"/>
                </a:solidFill>
                <a:latin typeface="+mn-lt"/>
                <a:ea typeface="+mn-ea"/>
                <a:cs typeface="+mn-cs"/>
              </a:rPr>
              <a:t>The last few years in both the UK and globally have not only seen an increase in extreme weather events but also an increase in climate action and activism.</a:t>
            </a:r>
          </a:p>
          <a:p>
            <a:pPr eaLnBrk="1" fontAlgn="auto" hangingPunct="1">
              <a:spcBef>
                <a:spcPts val="0"/>
              </a:spcBef>
              <a:spcAft>
                <a:spcPts val="300"/>
              </a:spcAft>
              <a:defRPr/>
            </a:pPr>
            <a:endParaRPr lang="en-GB" sz="1200" b="0" i="0" kern="1200" baseline="0" dirty="0" smtClean="0">
              <a:solidFill>
                <a:schemeClr val="tx1"/>
              </a:solidFill>
              <a:latin typeface="+mn-lt"/>
              <a:ea typeface="+mn-ea"/>
              <a:cs typeface="+mn-cs"/>
            </a:endParaRPr>
          </a:p>
          <a:p>
            <a:pPr eaLnBrk="1" fontAlgn="auto" hangingPunct="1">
              <a:spcBef>
                <a:spcPts val="0"/>
              </a:spcBef>
              <a:spcAft>
                <a:spcPts val="300"/>
              </a:spcAft>
              <a:defRPr/>
            </a:pPr>
            <a:r>
              <a:rPr lang="en-GB" sz="1200" b="0" i="0" kern="1200" baseline="0" dirty="0" smtClean="0">
                <a:solidFill>
                  <a:schemeClr val="tx1"/>
                </a:solidFill>
                <a:latin typeface="+mn-lt"/>
                <a:ea typeface="+mn-ea"/>
                <a:cs typeface="+mn-cs"/>
              </a:rPr>
              <a:t>Around 300 UK local authorities and a whole host of businesses, hospitals, universities and other organisations have now declared climate emergencies. The UK Government declared an environment and climate change emergency in May 2019 and following this Theresa May, the prime minister at time, committed the UK to net-zero carbon emissions by 2050, superseding the 2008 climate change act which committed to 80% reduction in emissions by 2050. This commitment followed advice from the Committee on Climate Change, </a:t>
            </a:r>
            <a:r>
              <a:rPr lang="en-GB" sz="1200" b="0" i="0" kern="1200" dirty="0" smtClean="0">
                <a:solidFill>
                  <a:schemeClr val="tx1"/>
                </a:solidFill>
                <a:effectLst/>
                <a:latin typeface="+mn-lt"/>
                <a:ea typeface="+mn-ea"/>
                <a:cs typeface="+mn-cs"/>
              </a:rPr>
              <a:t>an independent non-departmental public body, formed under the Climate Change Act to advise the United Kingdom on tackling and preparing for climate change.</a:t>
            </a:r>
          </a:p>
          <a:p>
            <a:pPr eaLnBrk="1" fontAlgn="auto" hangingPunct="1">
              <a:spcBef>
                <a:spcPts val="0"/>
              </a:spcBef>
              <a:spcAft>
                <a:spcPts val="300"/>
              </a:spcAft>
              <a:defRPr/>
            </a:pPr>
            <a:endParaRPr lang="en-GB" sz="1200" b="0" i="0" kern="1200" dirty="0" smtClean="0">
              <a:solidFill>
                <a:schemeClr val="tx1"/>
              </a:solidFill>
              <a:latin typeface="+mn-lt"/>
              <a:ea typeface="+mn-ea"/>
              <a:cs typeface="+mn-cs"/>
            </a:endParaRPr>
          </a:p>
          <a:p>
            <a:r>
              <a:rPr lang="en-GB" sz="1200" b="0" i="0" kern="1200" dirty="0" smtClean="0">
                <a:solidFill>
                  <a:schemeClr val="tx1"/>
                </a:solidFill>
                <a:effectLst/>
                <a:latin typeface="+mn-lt"/>
                <a:ea typeface="+mn-ea"/>
                <a:cs typeface="+mn-cs"/>
              </a:rPr>
              <a:t>To meet the</a:t>
            </a:r>
            <a:r>
              <a:rPr lang="en-GB" sz="1200" b="0" i="0" kern="1200" baseline="0" dirty="0" smtClean="0">
                <a:solidFill>
                  <a:schemeClr val="tx1"/>
                </a:solidFill>
                <a:effectLst/>
                <a:latin typeface="+mn-lt"/>
                <a:ea typeface="+mn-ea"/>
                <a:cs typeface="+mn-cs"/>
              </a:rPr>
              <a:t> targets set under the Climate Change Act </a:t>
            </a:r>
            <a:r>
              <a:rPr lang="en-GB" sz="1200" b="0" i="0" kern="1200" dirty="0" smtClean="0">
                <a:solidFill>
                  <a:schemeClr val="tx1"/>
                </a:solidFill>
                <a:effectLst/>
                <a:latin typeface="+mn-lt"/>
                <a:ea typeface="+mn-ea"/>
                <a:cs typeface="+mn-cs"/>
              </a:rPr>
              <a:t>the government set five-yearly carbon budgets which currently run until 2032. They restrict the amount of greenhouse gas the UK can legally emit in a five year period. The UK is currently in the third carbon budget period (2018 to 2022). </a:t>
            </a:r>
            <a:r>
              <a:rPr lang="en-GB" sz="1200" b="0" i="0" kern="1200" baseline="0" dirty="0" smtClean="0">
                <a:solidFill>
                  <a:schemeClr val="tx1"/>
                </a:solidFill>
                <a:effectLst/>
                <a:latin typeface="+mn-lt"/>
                <a:ea typeface="+mn-ea"/>
                <a:cs typeface="+mn-cs"/>
              </a:rPr>
              <a:t>The first (2008-12) and second (2013-17) have been met and the UK is on track to meet the third (2018-22) but it is not on track to meet the fourth, which covers the period 2023-27.</a:t>
            </a:r>
          </a:p>
          <a:p>
            <a:pPr eaLnBrk="1" fontAlgn="auto" hangingPunct="1">
              <a:spcBef>
                <a:spcPts val="0"/>
              </a:spcBef>
              <a:spcAft>
                <a:spcPts val="300"/>
              </a:spcAft>
              <a:defRPr/>
            </a:pPr>
            <a:endParaRPr lang="en-GB" sz="1200" b="0" i="0" kern="1200" dirty="0" smtClean="0">
              <a:solidFill>
                <a:schemeClr val="tx1"/>
              </a:solidFill>
              <a:latin typeface="+mn-lt"/>
              <a:ea typeface="+mn-ea"/>
              <a:cs typeface="+mn-cs"/>
            </a:endParaRPr>
          </a:p>
          <a:p>
            <a:pPr eaLnBrk="1" fontAlgn="auto" hangingPunct="1">
              <a:spcBef>
                <a:spcPts val="0"/>
              </a:spcBef>
              <a:spcAft>
                <a:spcPts val="300"/>
              </a:spcAft>
              <a:defRPr/>
            </a:pPr>
            <a:r>
              <a:rPr lang="en-GB" sz="1200" b="0" i="0" kern="1200" dirty="0" smtClean="0">
                <a:solidFill>
                  <a:schemeClr val="tx1"/>
                </a:solidFill>
                <a:latin typeface="+mn-lt"/>
                <a:ea typeface="+mn-ea"/>
                <a:cs typeface="+mn-cs"/>
              </a:rPr>
              <a:t>We should also not international policy – The</a:t>
            </a:r>
            <a:r>
              <a:rPr lang="en-GB" sz="1200" b="0" i="0" kern="1200" baseline="0" dirty="0" smtClean="0">
                <a:solidFill>
                  <a:schemeClr val="tx1"/>
                </a:solidFill>
                <a:latin typeface="+mn-lt"/>
                <a:ea typeface="+mn-ea"/>
                <a:cs typeface="+mn-cs"/>
              </a:rPr>
              <a:t> Paris Agreement, which was signed in 2016, </a:t>
            </a:r>
            <a:r>
              <a:rPr lang="en-GB" sz="1200" kern="1200" dirty="0" smtClean="0">
                <a:solidFill>
                  <a:schemeClr val="tx1"/>
                </a:solidFill>
                <a:effectLst/>
                <a:latin typeface="+mn-lt"/>
                <a:ea typeface="+mn-ea"/>
                <a:cs typeface="+mn-cs"/>
              </a:rPr>
              <a:t>commits nations to keep global average temperatures “well below 2°C above pre-industrial levels, to pursue efforts to limit the temperature increase to 1.5 °C”, leading to no net increases in carbon emissions in the second half of this century.</a:t>
            </a:r>
            <a:endParaRPr lang="en-GB" sz="1200" b="0" i="0" kern="1200" dirty="0" smtClean="0">
              <a:solidFill>
                <a:schemeClr val="tx1"/>
              </a:solidFill>
              <a:latin typeface="+mn-lt"/>
              <a:ea typeface="+mn-ea"/>
              <a:cs typeface="+mn-cs"/>
            </a:endParaRPr>
          </a:p>
          <a:p>
            <a:endParaRPr lang="en-GB" sz="1200" b="0" i="0" kern="1200" dirty="0" smtClean="0">
              <a:solidFill>
                <a:schemeClr val="tx1"/>
              </a:solidFill>
              <a:effectLst/>
              <a:latin typeface="+mn-lt"/>
              <a:ea typeface="+mn-ea"/>
              <a:cs typeface="+mn-cs"/>
            </a:endParaRPr>
          </a:p>
          <a:p>
            <a:r>
              <a:rPr lang="en-GB" b="0" dirty="0" smtClean="0">
                <a:solidFill>
                  <a:schemeClr val="tx1"/>
                </a:solidFill>
              </a:rPr>
              <a:t>In 2018, following the IPCC 1.5C report, </a:t>
            </a:r>
            <a:r>
              <a:rPr lang="en-GB" sz="1200" b="0" i="0" kern="1200" dirty="0" smtClean="0">
                <a:solidFill>
                  <a:schemeClr val="tx1"/>
                </a:solidFill>
                <a:effectLst/>
                <a:latin typeface="+mn-lt"/>
                <a:ea typeface="+mn-ea"/>
                <a:cs typeface="+mn-cs"/>
              </a:rPr>
              <a:t>Extinction Rebellion (abbreviated as XR),</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a global environmental movement with the stated aim of using nonviolent civil disobedience to compel government action to avoid tipping points in the climate system, biodiversity loss,</a:t>
            </a:r>
            <a:r>
              <a:rPr lang="en-GB" sz="1200" b="0" i="0" kern="1200" baseline="0" dirty="0" smtClean="0">
                <a:solidFill>
                  <a:schemeClr val="tx1"/>
                </a:solidFill>
                <a:effectLst/>
                <a:latin typeface="+mn-lt"/>
                <a:ea typeface="+mn-ea"/>
                <a:cs typeface="+mn-cs"/>
              </a:rPr>
              <a:t> </a:t>
            </a:r>
            <a:r>
              <a:rPr lang="en-GB" sz="1200" b="0" i="0" kern="1200" dirty="0" smtClean="0">
                <a:solidFill>
                  <a:schemeClr val="tx1"/>
                </a:solidFill>
                <a:effectLst/>
                <a:latin typeface="+mn-lt"/>
                <a:ea typeface="+mn-ea"/>
                <a:cs typeface="+mn-cs"/>
              </a:rPr>
              <a:t>and the risk of social and </a:t>
            </a:r>
            <a:r>
              <a:rPr lang="en-GB" sz="1200" b="0" i="0" u="none" strike="noStrike" kern="1200" dirty="0" smtClean="0">
                <a:solidFill>
                  <a:schemeClr val="tx1"/>
                </a:solidFill>
                <a:effectLst/>
                <a:latin typeface="+mn-lt"/>
                <a:ea typeface="+mn-ea"/>
                <a:cs typeface="+mn-cs"/>
              </a:rPr>
              <a:t>ecological collapse, was established. Hundreds of protests around the world</a:t>
            </a:r>
            <a:r>
              <a:rPr lang="en-GB" sz="1200" b="0" i="0" u="none" strike="noStrike" kern="1200" baseline="0" dirty="0" smtClean="0">
                <a:solidFill>
                  <a:schemeClr val="tx1"/>
                </a:solidFill>
                <a:effectLst/>
                <a:latin typeface="+mn-lt"/>
                <a:ea typeface="+mn-ea"/>
                <a:cs typeface="+mn-cs"/>
              </a:rPr>
              <a:t> have followed and it has brought climate change centre stage.</a:t>
            </a:r>
            <a:endParaRPr lang="en-GB" b="0" dirty="0" smtClean="0">
              <a:solidFill>
                <a:schemeClr val="tx1"/>
              </a:solidFill>
            </a:endParaRP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2018 also saw the start of a youth climate movement;</a:t>
            </a:r>
            <a:r>
              <a:rPr lang="en-GB" sz="1200" b="0" i="0" kern="1200" baseline="0" dirty="0" smtClean="0">
                <a:solidFill>
                  <a:schemeClr val="tx1"/>
                </a:solidFill>
                <a:effectLst/>
                <a:latin typeface="+mn-lt"/>
                <a:ea typeface="+mn-ea"/>
                <a:cs typeface="+mn-cs"/>
              </a:rPr>
              <a:t> Youth Strikes 4 Climate. Started by Greta Thunberg, age 15 at the time, who </a:t>
            </a:r>
            <a:r>
              <a:rPr lang="en-GB" sz="1200" b="0" i="0" kern="1200" dirty="0" smtClean="0">
                <a:solidFill>
                  <a:schemeClr val="tx1"/>
                </a:solidFill>
                <a:effectLst/>
                <a:latin typeface="+mn-lt"/>
                <a:ea typeface="+mn-ea"/>
                <a:cs typeface="+mn-cs"/>
              </a:rPr>
              <a:t>began spending her school days outside the Swedish parliament to call for stronger action on global warming by holding up a sign saying (in Swedish) "School strike for the climate". This has now spread into a global movement with 1.4 million students</a:t>
            </a:r>
            <a:r>
              <a:rPr lang="en-GB" sz="1200" b="0" i="0" kern="1200" baseline="0" dirty="0" smtClean="0">
                <a:solidFill>
                  <a:schemeClr val="tx1"/>
                </a:solidFill>
                <a:effectLst/>
                <a:latin typeface="+mn-lt"/>
                <a:ea typeface="+mn-ea"/>
                <a:cs typeface="+mn-cs"/>
              </a:rPr>
              <a:t> in over 100 countries taking to the streets in organised strikes to make their voices heard. </a:t>
            </a:r>
            <a:endParaRPr lang="en-GB" sz="1200" b="0" i="0" kern="1200" dirty="0" smtClean="0">
              <a:solidFill>
                <a:schemeClr val="tx1"/>
              </a:solidFill>
              <a:effectLst/>
              <a:latin typeface="+mn-lt"/>
              <a:ea typeface="+mn-ea"/>
              <a:cs typeface="+mn-cs"/>
            </a:endParaRP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To summarise</a:t>
            </a:r>
            <a:r>
              <a:rPr lang="en-GB" sz="1200" b="0" i="0" kern="1200" baseline="0" dirty="0" smtClean="0">
                <a:solidFill>
                  <a:schemeClr val="tx1"/>
                </a:solidFill>
                <a:effectLst/>
                <a:latin typeface="+mn-lt"/>
                <a:ea typeface="+mn-ea"/>
                <a:cs typeface="+mn-cs"/>
              </a:rPr>
              <a:t> a few key take away points:</a:t>
            </a:r>
          </a:p>
          <a:p>
            <a:pPr marL="171450" indent="-171450">
              <a:buFontTx/>
              <a:buChar char="-"/>
            </a:pPr>
            <a:r>
              <a:rPr lang="en-GB" sz="1200" b="0" i="0" kern="1200" baseline="0" dirty="0" smtClean="0">
                <a:solidFill>
                  <a:schemeClr val="tx1"/>
                </a:solidFill>
                <a:effectLst/>
                <a:latin typeface="+mn-lt"/>
                <a:ea typeface="+mn-ea"/>
                <a:cs typeface="+mn-cs"/>
              </a:rPr>
              <a:t>Climate Change is happening faster and with more severe impacts than we thought,</a:t>
            </a:r>
          </a:p>
          <a:p>
            <a:pPr marL="171450" indent="-171450">
              <a:buFontTx/>
              <a:buChar char="-"/>
            </a:pPr>
            <a:r>
              <a:rPr lang="en-GB" sz="1200" b="0" i="0" kern="1200" baseline="0" dirty="0" smtClean="0">
                <a:solidFill>
                  <a:schemeClr val="tx1"/>
                </a:solidFill>
                <a:effectLst/>
                <a:latin typeface="+mn-lt"/>
                <a:ea typeface="+mn-ea"/>
                <a:cs typeface="+mn-cs"/>
              </a:rPr>
              <a:t>We aren’t meeting the carbon reduction targets we already have in place, and much faster reductions are needed, </a:t>
            </a:r>
          </a:p>
          <a:p>
            <a:pPr marL="171450" indent="-171450">
              <a:buFontTx/>
              <a:buChar char="-"/>
            </a:pPr>
            <a:r>
              <a:rPr lang="en-GB" sz="1200" b="0" i="0" kern="1200" baseline="0" dirty="0" smtClean="0">
                <a:solidFill>
                  <a:schemeClr val="tx1"/>
                </a:solidFill>
                <a:effectLst/>
                <a:latin typeface="+mn-lt"/>
                <a:ea typeface="+mn-ea"/>
                <a:cs typeface="+mn-cs"/>
              </a:rPr>
              <a:t>So government needs all the help it can get.</a:t>
            </a:r>
          </a:p>
          <a:p>
            <a:pPr marL="0" indent="0">
              <a:buFontTx/>
              <a:buNone/>
            </a:pPr>
            <a:endParaRPr lang="en-GB" dirty="0" smtClean="0"/>
          </a:p>
          <a:p>
            <a:endParaRPr lang="en-GB" sz="1200" b="0" i="0" kern="1200" dirty="0" smtClean="0">
              <a:solidFill>
                <a:schemeClr val="tx1"/>
              </a:solidFill>
              <a:effectLst/>
              <a:latin typeface="+mn-lt"/>
              <a:ea typeface="+mn-ea"/>
              <a:cs typeface="+mn-cs"/>
            </a:endParaRPr>
          </a:p>
          <a:p>
            <a:endParaRPr lang="en-GB" sz="1200" b="0" i="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515354CD-AD63-4446-89ED-218185262FF2}" type="slidenum">
              <a:rPr lang="en-GB" smtClean="0"/>
              <a:t>5</a:t>
            </a:fld>
            <a:endParaRPr lang="en-GB"/>
          </a:p>
        </p:txBody>
      </p:sp>
    </p:spTree>
    <p:extLst>
      <p:ext uri="{BB962C8B-B14F-4D97-AF65-F5344CB8AC3E}">
        <p14:creationId xmlns:p14="http://schemas.microsoft.com/office/powerpoint/2010/main" val="3010050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55000" lnSpcReduction="20000"/>
          </a:bodyPr>
          <a:lstStyle/>
          <a:p>
            <a:pPr marL="0" indent="0">
              <a:buFont typeface="Arial" panose="020B0604020202020204" pitchFamily="34" charset="0"/>
              <a:buNone/>
            </a:pPr>
            <a:r>
              <a:rPr lang="en-GB" sz="3200" dirty="0" smtClean="0"/>
              <a:t>The Planning system</a:t>
            </a:r>
            <a:r>
              <a:rPr lang="en-GB" sz="3200" baseline="0" dirty="0" smtClean="0"/>
              <a:t> has huge potential to address the climate crisis and reduce carbon emissions. Nearly all development, from a house extension to a nuclear power station needs planning permission. Through influencing what goes ahead, where new buildings are built, how they are built and planned, emissions can be reduced and the impacts of climate change can be lessened. </a:t>
            </a:r>
            <a:endParaRPr lang="en-GB" sz="3200" dirty="0" smtClean="0"/>
          </a:p>
          <a:p>
            <a:pPr marL="0" indent="0">
              <a:buFont typeface="Arial" panose="020B0604020202020204" pitchFamily="34" charset="0"/>
              <a:buNone/>
            </a:pPr>
            <a:endParaRPr lang="en-GB" sz="3200" dirty="0" smtClean="0"/>
          </a:p>
          <a:p>
            <a:pPr marL="0" indent="0">
              <a:buFont typeface="Arial" panose="020B0604020202020204" pitchFamily="34" charset="0"/>
              <a:buNone/>
            </a:pPr>
            <a:r>
              <a:rPr lang="en-GB" sz="3200" dirty="0" smtClean="0"/>
              <a:t>From house extensions to nuclear</a:t>
            </a:r>
            <a:r>
              <a:rPr lang="en-GB" sz="3200" baseline="0" dirty="0" smtClean="0"/>
              <a:t> power stations, the process is essentially the same. A p</a:t>
            </a:r>
            <a:r>
              <a:rPr lang="en-GB" sz="3200" dirty="0" smtClean="0"/>
              <a:t>lanning application is submitted, with drawings and details</a:t>
            </a:r>
            <a:r>
              <a:rPr lang="en-GB" sz="3200" baseline="0" dirty="0" smtClean="0"/>
              <a:t> of what is proposed and the p</a:t>
            </a:r>
            <a:r>
              <a:rPr lang="en-GB" sz="3200" dirty="0" smtClean="0"/>
              <a:t>ublic is consulted.</a:t>
            </a:r>
            <a:r>
              <a:rPr lang="en-GB" sz="3200" baseline="0" dirty="0" smtClean="0"/>
              <a:t> The planning application is then assessed against National Planning Policy, set by the UK Government, and Local Planning policies – “Local Plan” written by councils.</a:t>
            </a:r>
            <a:endParaRPr lang="en-GB" sz="3200" dirty="0" smtClean="0"/>
          </a:p>
          <a:p>
            <a:endParaRPr lang="en-GB" dirty="0" smtClean="0"/>
          </a:p>
          <a:p>
            <a:pPr marL="0" indent="0">
              <a:buFont typeface="Arial" panose="020B0604020202020204" pitchFamily="34" charset="0"/>
              <a:buNone/>
            </a:pPr>
            <a:r>
              <a:rPr lang="en-GB" dirty="0" smtClean="0"/>
              <a:t>The</a:t>
            </a:r>
            <a:r>
              <a:rPr lang="en-GB" baseline="0" dirty="0" smtClean="0"/>
              <a:t> application is then </a:t>
            </a:r>
            <a:r>
              <a:rPr lang="en-GB" dirty="0" smtClean="0"/>
              <a:t>approved or refused.</a:t>
            </a:r>
            <a:r>
              <a:rPr lang="en-GB" baseline="0" dirty="0" smtClean="0"/>
              <a:t> The planning process is </a:t>
            </a:r>
            <a:r>
              <a:rPr lang="en-GB" dirty="0" smtClean="0"/>
              <a:t>hugely important,</a:t>
            </a:r>
            <a:r>
              <a:rPr lang="en-GB" baseline="0" dirty="0" smtClean="0"/>
              <a:t> in that what is built where and how we build it influences how much CO2 we emit and how vulnerable we are to impacts of climate change.</a:t>
            </a:r>
            <a:endParaRPr lang="en-GB" dirty="0" smtClean="0"/>
          </a:p>
          <a:p>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6</a:t>
            </a:fld>
            <a:endParaRPr lang="en-GB" dirty="0"/>
          </a:p>
        </p:txBody>
      </p:sp>
    </p:spTree>
    <p:extLst>
      <p:ext uri="{BB962C8B-B14F-4D97-AF65-F5344CB8AC3E}">
        <p14:creationId xmlns:p14="http://schemas.microsoft.com/office/powerpoint/2010/main" val="14593233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lnSpcReduction="10000"/>
          </a:bodyPr>
          <a:lstStyle/>
          <a:p>
            <a:r>
              <a:rPr lang="en-GB" sz="1200" b="0" i="0" kern="1200" dirty="0" smtClean="0">
                <a:solidFill>
                  <a:schemeClr val="tx1"/>
                </a:solidFill>
                <a:effectLst/>
                <a:latin typeface="+mn-lt"/>
                <a:ea typeface="+mn-ea"/>
                <a:cs typeface="+mn-cs"/>
              </a:rPr>
              <a:t>Local plans are prepared by the Local Planning Authority (LPA), usually the Council or the national park authority for the area.</a:t>
            </a: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The Local Plan guides decisions on future development proposals and addresses the needs and opportunities of the area. Topics that Local Plans usually cover include housing, employment and shops and they also identify where development should take place and areas where development should be restricted.</a:t>
            </a:r>
          </a:p>
          <a:p>
            <a:endParaRPr lang="en-GB" sz="1200" b="0" i="0" kern="1200" dirty="0" smtClean="0">
              <a:solidFill>
                <a:schemeClr val="tx1"/>
              </a:solidFill>
              <a:effectLst/>
              <a:latin typeface="+mn-lt"/>
              <a:ea typeface="+mn-ea"/>
              <a:cs typeface="+mn-cs"/>
            </a:endParaRPr>
          </a:p>
          <a:p>
            <a:r>
              <a:rPr lang="en-GB" sz="1200" b="0" i="0" kern="1200" dirty="0" smtClean="0">
                <a:solidFill>
                  <a:schemeClr val="tx1"/>
                </a:solidFill>
                <a:effectLst/>
                <a:latin typeface="+mn-lt"/>
                <a:ea typeface="+mn-ea"/>
                <a:cs typeface="+mn-cs"/>
              </a:rPr>
              <a:t>The Local Plan must contribute to the achievement of sustainable development and be consistent with the principles and policies in the government’s National Planning Policy Framework.  In essence, the Local Plan should set out what the opportunities are for development in the area, and say what types of development will and will not be permitted and in which locations.</a:t>
            </a:r>
          </a:p>
          <a:p>
            <a:endParaRPr lang="en-GB"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0" dirty="0" smtClean="0"/>
              <a:t>Neighbourhood plans enable communities to set their own planning policies to control development which happens within their areas. Once adopted, these policies</a:t>
            </a:r>
            <a:r>
              <a:rPr lang="en-GB" sz="1200" kern="0" baseline="0" dirty="0" smtClean="0"/>
              <a:t> have the same importance as those set by your council. </a:t>
            </a:r>
            <a:endParaRPr lang="en-GB" sz="12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0" dirty="0" smtClean="0"/>
              <a:t>There are no particular requirements</a:t>
            </a:r>
            <a:r>
              <a:rPr lang="en-GB" sz="1200" kern="0" baseline="0" dirty="0" smtClean="0"/>
              <a:t> </a:t>
            </a:r>
            <a:r>
              <a:rPr lang="en-GB" sz="1200" kern="0" dirty="0" smtClean="0"/>
              <a:t>that neighbourhood plans </a:t>
            </a:r>
            <a:r>
              <a:rPr lang="en-GB" sz="1200" i="1" u="sng" kern="0" dirty="0" smtClean="0"/>
              <a:t>have</a:t>
            </a:r>
            <a:r>
              <a:rPr lang="en-GB" sz="1200" i="0" u="none" kern="0" baseline="0" dirty="0" smtClean="0"/>
              <a:t> t</a:t>
            </a:r>
            <a:r>
              <a:rPr lang="en-GB" sz="1200" kern="0" dirty="0" smtClean="0"/>
              <a:t>o include,</a:t>
            </a:r>
            <a:r>
              <a:rPr lang="en-GB" sz="1200" kern="0" baseline="0" dirty="0" smtClean="0"/>
              <a:t> but they do have to comply with some basic conditions. </a:t>
            </a:r>
            <a:endParaRPr lang="en-GB" sz="12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endParaRPr lang="en-GB" sz="1200" kern="0" dirty="0" smtClean="0"/>
          </a:p>
          <a:p>
            <a:pPr marL="0" marR="0" lvl="0" indent="0" algn="l" defTabSz="914400" rtl="0" eaLnBrk="1" fontAlgn="base" latinLnBrk="0" hangingPunct="1">
              <a:lnSpc>
                <a:spcPct val="100000"/>
              </a:lnSpc>
              <a:spcBef>
                <a:spcPct val="30000"/>
              </a:spcBef>
              <a:spcAft>
                <a:spcPct val="0"/>
              </a:spcAft>
              <a:buClrTx/>
              <a:buSzTx/>
              <a:buFontTx/>
              <a:buNone/>
              <a:tabLst/>
              <a:defRPr/>
            </a:pPr>
            <a:r>
              <a:rPr lang="en-GB" sz="1200" kern="0" baseline="0" dirty="0" smtClean="0"/>
              <a:t>Neighbourhood plans are therefore a </a:t>
            </a:r>
            <a:r>
              <a:rPr lang="en-GB" sz="1200" dirty="0" smtClean="0"/>
              <a:t> huge opportunity</a:t>
            </a:r>
            <a:r>
              <a:rPr lang="en-GB" sz="1200" baseline="0" dirty="0" smtClean="0"/>
              <a:t> for communities to develop policies and strategies addressing climate change, to add to or fill gaps in what local council’s are already doing. </a:t>
            </a:r>
            <a:endParaRPr lang="en-US" sz="1200" baseline="0" dirty="0" smtClean="0"/>
          </a:p>
          <a:p>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7</a:t>
            </a:fld>
            <a:endParaRPr lang="en-GB" dirty="0"/>
          </a:p>
        </p:txBody>
      </p:sp>
    </p:spTree>
    <p:extLst>
      <p:ext uri="{BB962C8B-B14F-4D97-AF65-F5344CB8AC3E}">
        <p14:creationId xmlns:p14="http://schemas.microsoft.com/office/powerpoint/2010/main" val="13315753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smtClean="0"/>
              <a:t>Ok, so now we’re going to go</a:t>
            </a:r>
            <a:r>
              <a:rPr lang="en-GB" baseline="0" dirty="0" smtClean="0"/>
              <a:t> from thinking about the world and the UK, to thinking about your community.</a:t>
            </a:r>
            <a:endParaRPr lang="en-GB" dirty="0" smtClean="0"/>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kern="1200" dirty="0" smtClean="0">
                <a:solidFill>
                  <a:schemeClr val="tx1"/>
                </a:solidFill>
                <a:effectLst/>
                <a:latin typeface="+mn-lt"/>
                <a:ea typeface="+mn-ea"/>
                <a:cs typeface="+mn-cs"/>
              </a:rPr>
              <a:t>Read the script to set up the workshop. FOLLOW</a:t>
            </a:r>
            <a:r>
              <a:rPr lang="en-GB" sz="1200" i="1" kern="1200" baseline="0" dirty="0" smtClean="0">
                <a:solidFill>
                  <a:schemeClr val="tx1"/>
                </a:solidFill>
                <a:effectLst/>
                <a:latin typeface="+mn-lt"/>
                <a:ea typeface="+mn-ea"/>
                <a:cs typeface="+mn-cs"/>
              </a:rPr>
              <a:t> THE  WORKSHOP INSTRUCTIONS ON SHEET PROVIDED.</a:t>
            </a: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r>
              <a:rPr lang="en-GB" sz="1200" i="1" dirty="0" smtClean="0"/>
              <a:t>Listen to what’s being discussed</a:t>
            </a:r>
            <a:r>
              <a:rPr lang="en-GB" sz="1200" i="1" baseline="0" dirty="0" smtClean="0"/>
              <a:t>. If they are struggling, prompt them to think about </a:t>
            </a:r>
            <a:r>
              <a:rPr lang="en-GB" sz="1200" i="1" dirty="0" smtClean="0"/>
              <a:t>specific local issues and opportunities in your town or village, for instance if your community is particularly vulnerable to flooding, or sea level rise, is vulnerable </a:t>
            </a:r>
            <a:r>
              <a:rPr lang="en-GB" sz="1200" i="1" baseline="0" dirty="0" smtClean="0"/>
              <a:t>to overheating in the summer, </a:t>
            </a:r>
            <a:r>
              <a:rPr lang="en-GB" sz="1200" i="1" dirty="0" smtClean="0"/>
              <a:t>or has particular renewable energy assets you could exploit.</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i="1" kern="1200" dirty="0" smtClean="0">
              <a:solidFill>
                <a:schemeClr val="tx1"/>
              </a:solidFill>
              <a:effectLst/>
              <a:latin typeface="+mn-lt"/>
              <a:ea typeface="+mn-ea"/>
              <a:cs typeface="+mn-cs"/>
            </a:endParaRPr>
          </a:p>
          <a:p>
            <a:pPr marL="0" marR="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8</a:t>
            </a:fld>
            <a:endParaRPr lang="en-GB" dirty="0"/>
          </a:p>
        </p:txBody>
      </p:sp>
    </p:spTree>
    <p:extLst>
      <p:ext uri="{BB962C8B-B14F-4D97-AF65-F5344CB8AC3E}">
        <p14:creationId xmlns:p14="http://schemas.microsoft.com/office/powerpoint/2010/main" val="561018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smtClean="0"/>
              <a:t>Read through bullet</a:t>
            </a:r>
            <a:r>
              <a:rPr lang="en-GB" i="1" baseline="0" dirty="0" smtClean="0"/>
              <a:t> points on slide.</a:t>
            </a:r>
            <a:endParaRPr lang="en-GB" i="1" dirty="0"/>
          </a:p>
        </p:txBody>
      </p:sp>
      <p:sp>
        <p:nvSpPr>
          <p:cNvPr id="4" name="Slide Number Placeholder 3"/>
          <p:cNvSpPr>
            <a:spLocks noGrp="1"/>
          </p:cNvSpPr>
          <p:nvPr>
            <p:ph type="sldNum" sz="quarter" idx="10"/>
          </p:nvPr>
        </p:nvSpPr>
        <p:spPr/>
        <p:txBody>
          <a:bodyPr/>
          <a:lstStyle/>
          <a:p>
            <a:fld id="{1B8C9B86-17B2-4051-BE84-386F4B593598}" type="slidenum">
              <a:rPr lang="en-GB" smtClean="0"/>
              <a:pPr/>
              <a:t>9</a:t>
            </a:fld>
            <a:endParaRPr lang="en-GB" dirty="0"/>
          </a:p>
        </p:txBody>
      </p:sp>
    </p:spTree>
    <p:extLst>
      <p:ext uri="{BB962C8B-B14F-4D97-AF65-F5344CB8AC3E}">
        <p14:creationId xmlns:p14="http://schemas.microsoft.com/office/powerpoint/2010/main" val="1717684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D631D9-FE09-426D-B34F-6E8963BF24F5}" type="datetimeFigureOut">
              <a:rPr lang="en-US" smtClean="0"/>
              <a:pPr/>
              <a:t>12/13/2019</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BD9EB12C-2DD0-412A-A50E-03D5FE52C9F4}" type="slidenum">
              <a:rPr lang="en-GB" smtClean="0"/>
              <a:pPr/>
              <a:t>‹#›</a:t>
            </a:fld>
            <a:endParaRPr lang="en-GB" dirty="0"/>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8D631D9-FE09-426D-B34F-6E8963BF24F5}" type="datetimeFigureOut">
              <a:rPr lang="en-US" smtClean="0"/>
              <a:pPr/>
              <a:t>12/13/2019</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9EB12C-2DD0-412A-A50E-03D5FE52C9F4}"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fade thruBlk="1"/>
  </p:transition>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0.xml"/><Relationship Id="rId1" Type="http://schemas.openxmlformats.org/officeDocument/2006/relationships/slideLayout" Target="../slideLayouts/slideLayout5.xml"/><Relationship Id="rId5" Type="http://schemas.openxmlformats.org/officeDocument/2006/relationships/image" Target="../media/image24.jpeg"/><Relationship Id="rId4" Type="http://schemas.openxmlformats.org/officeDocument/2006/relationships/image" Target="../media/image23.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25.png"/><Relationship Id="rId4" Type="http://schemas.openxmlformats.org/officeDocument/2006/relationships/image" Target="../media/image2.jpeg"/></Relationships>
</file>

<file path=ppt/slides/_rels/slide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jpeg"/></Relationships>
</file>

<file path=ppt/slides/_rels/slide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3.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jpeg"/><Relationship Id="rId4" Type="http://schemas.openxmlformats.org/officeDocument/2006/relationships/image" Target="../media/image11.jpeg"/></Relationships>
</file>

<file path=ppt/slides/_rels/slide14.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4.xml"/><Relationship Id="rId1" Type="http://schemas.openxmlformats.org/officeDocument/2006/relationships/slideLayout" Target="../slideLayouts/slideLayout5.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hyperlink" Target="https://www.ipcc.ch/sr15/chapter/spm/" TargetMode="External"/><Relationship Id="rId5" Type="http://schemas.openxmlformats.org/officeDocument/2006/relationships/image" Target="../media/image4.pn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6.png"/><Relationship Id="rId5" Type="http://schemas.openxmlformats.org/officeDocument/2006/relationships/hyperlink" Target="https://www.bbc.co.uk/news/science-environment-24021772" TargetMode="Externa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8" Type="http://schemas.openxmlformats.org/officeDocument/2006/relationships/image" Target="../media/image11.jpeg"/><Relationship Id="rId3" Type="http://schemas.openxmlformats.org/officeDocument/2006/relationships/image" Target="../media/image7.jpeg"/><Relationship Id="rId7"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2.jpeg"/><Relationship Id="rId7"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5.xml"/><Relationship Id="rId6" Type="http://schemas.openxmlformats.org/officeDocument/2006/relationships/image" Target="../media/image17.jpeg"/><Relationship Id="rId5" Type="http://schemas.openxmlformats.org/officeDocument/2006/relationships/image" Target="../media/image2.jpeg"/><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1.xml"/><Relationship Id="rId3" Type="http://schemas.openxmlformats.org/officeDocument/2006/relationships/image" Target="../media/image2.jpeg"/><Relationship Id="rId7" Type="http://schemas.openxmlformats.org/officeDocument/2006/relationships/diagramLayout" Target="../diagrams/layout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Data" Target="../diagrams/data1.xml"/><Relationship Id="rId5" Type="http://schemas.openxmlformats.org/officeDocument/2006/relationships/image" Target="../media/image18.jpeg"/><Relationship Id="rId10" Type="http://schemas.microsoft.com/office/2007/relationships/diagramDrawing" Target="../diagrams/drawing1.xml"/><Relationship Id="rId4" Type="http://schemas.openxmlformats.org/officeDocument/2006/relationships/image" Target="../media/image11.jpeg"/><Relationship Id="rId9" Type="http://schemas.openxmlformats.org/officeDocument/2006/relationships/diagramColors" Target="../diagrams/colors1.xml"/></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4.xml"/><Relationship Id="rId4" Type="http://schemas.openxmlformats.org/officeDocument/2006/relationships/image" Target="../media/image2.jpeg"/></Relationships>
</file>

<file path=ppt/slides/_rels/slide9.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2.jpeg"/><Relationship Id="rId7" Type="http://schemas.openxmlformats.org/officeDocument/2006/relationships/diagramQuickStyle" Target="../diagrams/quickStyle2.xml"/><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11.jpeg"/><Relationship Id="rId9" Type="http://schemas.microsoft.com/office/2007/relationships/diagramDrawing" Target="../diagrams/drawing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sp>
        <p:nvSpPr>
          <p:cNvPr id="3" name="TextBox 2"/>
          <p:cNvSpPr txBox="1"/>
          <p:nvPr/>
        </p:nvSpPr>
        <p:spPr>
          <a:xfrm>
            <a:off x="867988" y="1700808"/>
            <a:ext cx="3059952" cy="4801314"/>
          </a:xfrm>
          <a:prstGeom prst="rect">
            <a:avLst/>
          </a:prstGeom>
          <a:noFill/>
          <a:ln>
            <a:noFill/>
          </a:ln>
        </p:spPr>
        <p:txBody>
          <a:bodyPr wrap="square" lIns="0" tIns="0" rIns="0" bIns="0" rtlCol="0">
            <a:spAutoFit/>
          </a:bodyPr>
          <a:lstStyle/>
          <a:p>
            <a:r>
              <a:rPr lang="en-GB" sz="6000" dirty="0" smtClean="0">
                <a:solidFill>
                  <a:schemeClr val="accent6">
                    <a:lumMod val="75000"/>
                  </a:schemeClr>
                </a:solidFill>
                <a:effectLst>
                  <a:outerShdw blurRad="38100" dist="38100" dir="2700000" algn="tl">
                    <a:srgbClr val="000000">
                      <a:alpha val="43137"/>
                    </a:srgbClr>
                  </a:outerShdw>
                </a:effectLst>
              </a:rPr>
              <a:t>Planning for a zero carbon future</a:t>
            </a:r>
            <a:endParaRPr lang="en-GB" sz="4400" dirty="0" smtClean="0">
              <a:solidFill>
                <a:schemeClr val="accent6">
                  <a:lumMod val="75000"/>
                </a:schemeClr>
              </a:solidFill>
              <a:effectLst>
                <a:outerShdw blurRad="38100" dist="38100" dir="2700000" algn="tl">
                  <a:srgbClr val="000000">
                    <a:alpha val="43137"/>
                  </a:srgbClr>
                </a:outerShdw>
              </a:effectLst>
            </a:endParaRPr>
          </a:p>
          <a:p>
            <a:endParaRPr lang="en-GB" sz="3600" dirty="0">
              <a:solidFill>
                <a:schemeClr val="accent6">
                  <a:lumMod val="75000"/>
                </a:schemeClr>
              </a:solidFill>
              <a:effectLst>
                <a:outerShdw blurRad="38100" dist="38100" dir="2700000" algn="tl">
                  <a:srgbClr val="000000">
                    <a:alpha val="43137"/>
                  </a:srgbClr>
                </a:outerShdw>
              </a:effectLst>
            </a:endParaRPr>
          </a:p>
          <a:p>
            <a:endParaRPr lang="en-GB" sz="3600" dirty="0">
              <a:solidFill>
                <a:schemeClr val="accent6">
                  <a:lumMod val="75000"/>
                </a:schemeClr>
              </a:solidFill>
              <a:effectLst>
                <a:outerShdw blurRad="38100" dist="38100" dir="2700000" algn="tl">
                  <a:srgbClr val="000000">
                    <a:alpha val="43137"/>
                  </a:srgbClr>
                </a:outerShdw>
              </a:effectLst>
            </a:endParaRPr>
          </a:p>
        </p:txBody>
      </p:sp>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4" name="Picture 3"/>
          <p:cNvPicPr>
            <a:picLocks noChangeAspect="1"/>
          </p:cNvPicPr>
          <p:nvPr/>
        </p:nvPicPr>
        <p:blipFill rotWithShape="1">
          <a:blip r:embed="rId5"/>
          <a:srcRect l="11751"/>
          <a:stretch/>
        </p:blipFill>
        <p:spPr>
          <a:xfrm>
            <a:off x="4211960" y="1988840"/>
            <a:ext cx="4326079" cy="3302496"/>
          </a:xfrm>
          <a:prstGeom prst="rect">
            <a:avLst/>
          </a:prstGeom>
        </p:spPr>
      </p:pic>
    </p:spTree>
    <p:extLst>
      <p:ext uri="{BB962C8B-B14F-4D97-AF65-F5344CB8AC3E}">
        <p14:creationId xmlns:p14="http://schemas.microsoft.com/office/powerpoint/2010/main" val="1286563014"/>
      </p:ext>
    </p:extLst>
  </p:cSld>
  <p:clrMapOvr>
    <a:masterClrMapping/>
  </p:clrMapOvr>
  <p:transition>
    <p:fade thruBlk="1"/>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738" y="1145702"/>
            <a:ext cx="2814110" cy="1143000"/>
          </a:xfrm>
        </p:spPr>
        <p:txBody>
          <a:bodyPr>
            <a:normAutofit/>
          </a:bodyPr>
          <a:lstStyle/>
          <a:p>
            <a:pPr algn="l"/>
            <a:r>
              <a:rPr lang="en-GB" sz="3600" b="1" dirty="0">
                <a:solidFill>
                  <a:schemeClr val="accent6">
                    <a:lumMod val="75000"/>
                  </a:schemeClr>
                </a:solidFill>
                <a:effectLst>
                  <a:outerShdw blurRad="38100" dist="38100" dir="2700000" algn="tl">
                    <a:srgbClr val="000000">
                      <a:alpha val="43137"/>
                    </a:srgbClr>
                  </a:outerShdw>
                </a:effectLst>
              </a:rPr>
              <a:t>Buildings</a:t>
            </a:r>
          </a:p>
        </p:txBody>
      </p:sp>
      <p:pic>
        <p:nvPicPr>
          <p:cNvPr id="2050" name="Picture 2" descr="https://www.cse.org.uk/downloads/image/P1090788.JPG"/>
          <p:cNvPicPr>
            <a:picLocks noGrp="1" noChangeAspect="1" noChangeArrowheads="1"/>
          </p:cNvPicPr>
          <p:nvPr>
            <p:ph sz="half" idx="2"/>
          </p:nvPr>
        </p:nvPicPr>
        <p:blipFill>
          <a:blip r:embed="rId3" cstate="print">
            <a:extLst>
              <a:ext uri="{28A0092B-C50C-407E-A947-70E740481C1C}">
                <a14:useLocalDpi xmlns:a14="http://schemas.microsoft.com/office/drawing/2010/main" val="0"/>
              </a:ext>
            </a:extLst>
          </a:blip>
          <a:stretch>
            <a:fillRect/>
          </a:stretch>
        </p:blipFill>
        <p:spPr bwMode="auto">
          <a:xfrm>
            <a:off x="525881" y="2687479"/>
            <a:ext cx="3902825" cy="29260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r="15354"/>
          <a:stretch/>
        </p:blipFill>
        <p:spPr>
          <a:xfrm>
            <a:off x="1447018" y="3374"/>
            <a:ext cx="7740000" cy="1142328"/>
          </a:xfrm>
          <a:prstGeom prst="rect">
            <a:avLst/>
          </a:prstGeom>
        </p:spPr>
      </p:pic>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89738" y="109715"/>
            <a:ext cx="994073" cy="1086628"/>
          </a:xfrm>
          <a:prstGeom prst="rect">
            <a:avLst/>
          </a:prstGeom>
        </p:spPr>
      </p:pic>
      <p:sp>
        <p:nvSpPr>
          <p:cNvPr id="9" name="Content Placeholder 8"/>
          <p:cNvSpPr>
            <a:spLocks noGrp="1"/>
          </p:cNvSpPr>
          <p:nvPr>
            <p:ph sz="quarter" idx="4"/>
          </p:nvPr>
        </p:nvSpPr>
        <p:spPr>
          <a:xfrm>
            <a:off x="4645025" y="1340768"/>
            <a:ext cx="4041775" cy="5517232"/>
          </a:xfrm>
        </p:spPr>
        <p:txBody>
          <a:bodyPr>
            <a:noAutofit/>
          </a:bodyPr>
          <a:lstStyle/>
          <a:p>
            <a:pPr>
              <a:buFont typeface="Wingdings" panose="05000000000000000000" pitchFamily="2" charset="2"/>
              <a:buChar char="Ø"/>
            </a:pPr>
            <a:r>
              <a:rPr lang="en-GB" sz="1800" dirty="0"/>
              <a:t>all new development </a:t>
            </a:r>
            <a:r>
              <a:rPr lang="en-GB" sz="1800" dirty="0" smtClean="0"/>
              <a:t>to </a:t>
            </a:r>
            <a:r>
              <a:rPr lang="en-GB" sz="1800" dirty="0"/>
              <a:t>be zero carbon (highly energy </a:t>
            </a:r>
            <a:r>
              <a:rPr lang="en-GB" sz="1800" dirty="0" smtClean="0"/>
              <a:t>efficient, </a:t>
            </a:r>
            <a:r>
              <a:rPr lang="en-GB" sz="1800" dirty="0"/>
              <a:t>requiring little to no heating, with zero carbon emissions)  </a:t>
            </a:r>
          </a:p>
          <a:p>
            <a:pPr>
              <a:buFont typeface="Wingdings" panose="05000000000000000000" pitchFamily="2" charset="2"/>
              <a:buChar char="Ø"/>
            </a:pPr>
            <a:r>
              <a:rPr lang="en-GB" sz="1800" dirty="0" smtClean="0"/>
              <a:t>All existing </a:t>
            </a:r>
            <a:r>
              <a:rPr lang="en-GB" sz="1800" dirty="0"/>
              <a:t>housing stock (e.g. historic buildings) need to be retrofitted to radically reduce energy use / carbon emissions and reduce fuel poverty, whilst protecting historic value</a:t>
            </a:r>
          </a:p>
          <a:p>
            <a:pPr>
              <a:buFont typeface="Wingdings" panose="05000000000000000000" pitchFamily="2" charset="2"/>
              <a:buChar char="Ø"/>
            </a:pPr>
            <a:r>
              <a:rPr lang="en-GB" sz="1800" dirty="0"/>
              <a:t>sustainable design + construction </a:t>
            </a:r>
            <a:r>
              <a:rPr lang="en-GB" sz="1800" dirty="0" smtClean="0"/>
              <a:t> - new </a:t>
            </a:r>
            <a:r>
              <a:rPr lang="en-GB" sz="1800" dirty="0"/>
              <a:t>development needs </a:t>
            </a:r>
            <a:r>
              <a:rPr lang="en-GB" sz="1800" dirty="0" smtClean="0"/>
              <a:t>to </a:t>
            </a:r>
            <a:r>
              <a:rPr lang="en-GB" sz="1800" dirty="0"/>
              <a:t>minimise the use of energy + carbon intensive materials – steel, concrete, glass </a:t>
            </a:r>
          </a:p>
          <a:p>
            <a:pPr>
              <a:buFont typeface="Wingdings" panose="05000000000000000000" pitchFamily="2" charset="2"/>
              <a:buChar char="Ø"/>
            </a:pPr>
            <a:r>
              <a:rPr lang="en-GB" sz="1800" dirty="0" smtClean="0"/>
              <a:t>new </a:t>
            </a:r>
            <a:r>
              <a:rPr lang="en-GB" sz="1800" dirty="0"/>
              <a:t>developments </a:t>
            </a:r>
            <a:r>
              <a:rPr lang="en-GB" sz="1800" dirty="0" smtClean="0"/>
              <a:t>to </a:t>
            </a:r>
            <a:r>
              <a:rPr lang="en-GB" sz="1800" dirty="0"/>
              <a:t>maximise on-site energy generation from renewable sources (e.g. solar panels)</a:t>
            </a:r>
          </a:p>
          <a:p>
            <a:pPr>
              <a:buFont typeface="Wingdings" panose="05000000000000000000" pitchFamily="2" charset="2"/>
              <a:buChar char="Ø"/>
            </a:pPr>
            <a:r>
              <a:rPr lang="en-GB" sz="1800" dirty="0"/>
              <a:t>rainwater collection and recycling </a:t>
            </a:r>
            <a:r>
              <a:rPr lang="en-GB" sz="1800" dirty="0" smtClean="0"/>
              <a:t>to </a:t>
            </a:r>
            <a:r>
              <a:rPr lang="en-GB" sz="1800" dirty="0"/>
              <a:t>minimise flooding and water </a:t>
            </a:r>
            <a:r>
              <a:rPr lang="en-GB" sz="1800" dirty="0" smtClean="0"/>
              <a:t>use</a:t>
            </a:r>
            <a:endParaRPr lang="en-GB" sz="1800" dirty="0"/>
          </a:p>
        </p:txBody>
      </p:sp>
    </p:spTree>
    <p:extLst>
      <p:ext uri="{BB962C8B-B14F-4D97-AF65-F5344CB8AC3E}">
        <p14:creationId xmlns:p14="http://schemas.microsoft.com/office/powerpoint/2010/main" val="4235818916"/>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72336" y="1159655"/>
            <a:ext cx="8229600" cy="1143000"/>
          </a:xfrm>
        </p:spPr>
        <p:txBody>
          <a:bodyPr>
            <a:normAutofit/>
          </a:bodyPr>
          <a:lstStyle/>
          <a:p>
            <a:pPr algn="l"/>
            <a:r>
              <a:rPr lang="en-GB" sz="3600" b="1" dirty="0" smtClean="0">
                <a:solidFill>
                  <a:schemeClr val="accent6">
                    <a:lumMod val="75000"/>
                  </a:schemeClr>
                </a:solidFill>
                <a:effectLst>
                  <a:outerShdw blurRad="38100" dist="38100" dir="2700000" algn="tl">
                    <a:srgbClr val="000000">
                      <a:alpha val="43137"/>
                    </a:srgbClr>
                  </a:outerShdw>
                </a:effectLst>
              </a:rPr>
              <a:t>Transport</a:t>
            </a:r>
            <a:endParaRPr lang="en-GB" sz="3600" b="1" dirty="0">
              <a:solidFill>
                <a:schemeClr val="accent6">
                  <a:lumMod val="75000"/>
                </a:schemeClr>
              </a:solidFill>
              <a:effectLst>
                <a:outerShdw blurRad="38100" dist="38100" dir="2700000" algn="tl">
                  <a:srgbClr val="000000">
                    <a:alpha val="43137"/>
                  </a:srgbClr>
                </a:outerShdw>
              </a:effectLst>
            </a:endParaRPr>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7" name="Picture 2"/>
          <p:cNvPicPr>
            <a:picLocks noChangeAspect="1" noChangeArrowheads="1"/>
          </p:cNvPicPr>
          <p:nvPr/>
        </p:nvPicPr>
        <p:blipFill rotWithShape="1">
          <a:blip r:embed="rId5">
            <a:extLst>
              <a:ext uri="{28A0092B-C50C-407E-A947-70E740481C1C}">
                <a14:useLocalDpi xmlns:a14="http://schemas.microsoft.com/office/drawing/2010/main" val="0"/>
              </a:ext>
            </a:extLst>
          </a:blip>
          <a:srcRect l="24556" r="24687"/>
          <a:stretch/>
        </p:blipFill>
        <p:spPr bwMode="auto">
          <a:xfrm>
            <a:off x="772336" y="2370693"/>
            <a:ext cx="3482693" cy="39339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0" name="Content Placeholder 8"/>
          <p:cNvSpPr>
            <a:spLocks noGrp="1"/>
          </p:cNvSpPr>
          <p:nvPr>
            <p:ph sz="quarter" idx="4294967295"/>
          </p:nvPr>
        </p:nvSpPr>
        <p:spPr>
          <a:xfrm>
            <a:off x="4645025" y="1340768"/>
            <a:ext cx="4041775" cy="5517232"/>
          </a:xfrm>
          <a:prstGeom prst="rect">
            <a:avLst/>
          </a:prstGeom>
        </p:spPr>
        <p:txBody>
          <a:bodyPr>
            <a:noAutofit/>
          </a:bodyPr>
          <a:lstStyle/>
          <a:p>
            <a:pPr>
              <a:buFont typeface="Wingdings" panose="05000000000000000000" pitchFamily="2" charset="2"/>
              <a:buChar char="Ø"/>
            </a:pPr>
            <a:r>
              <a:rPr lang="en-GB" sz="1800" dirty="0"/>
              <a:t>Sustainable patterns of development which minimise the need to travel – new development in locations which are accessible to services on foot, by bike and on public transport</a:t>
            </a:r>
          </a:p>
          <a:p>
            <a:pPr>
              <a:buFont typeface="Wingdings" panose="05000000000000000000" pitchFamily="2" charset="2"/>
              <a:buChar char="Ø"/>
            </a:pPr>
            <a:r>
              <a:rPr lang="en-GB" sz="1800" dirty="0"/>
              <a:t>Safe, convenient and pleasant walking and cycling routes in new developments</a:t>
            </a:r>
          </a:p>
          <a:p>
            <a:pPr>
              <a:buFont typeface="Wingdings" panose="05000000000000000000" pitchFamily="2" charset="2"/>
              <a:buChar char="Ø"/>
            </a:pPr>
            <a:r>
              <a:rPr lang="en-GB" sz="1800" dirty="0"/>
              <a:t>Removing barriers to cycling and walking (existing development) e.g. danger points</a:t>
            </a:r>
          </a:p>
          <a:p>
            <a:pPr>
              <a:buFont typeface="Wingdings" panose="05000000000000000000" pitchFamily="2" charset="2"/>
              <a:buChar char="Ø"/>
            </a:pPr>
            <a:r>
              <a:rPr lang="en-GB" sz="1800" dirty="0"/>
              <a:t>Decarbonise transport – new developments to provide electrical car charging points</a:t>
            </a:r>
          </a:p>
          <a:p>
            <a:pPr>
              <a:buFont typeface="Wingdings" panose="05000000000000000000" pitchFamily="2" charset="2"/>
              <a:buChar char="Ø"/>
            </a:pPr>
            <a:r>
              <a:rPr lang="en-GB" sz="1800" dirty="0"/>
              <a:t>Measures to safeguarding local shops + facilities and support local high street – to meet peoples needs near where they live</a:t>
            </a:r>
          </a:p>
        </p:txBody>
      </p:sp>
    </p:spTree>
    <p:extLst>
      <p:ext uri="{BB962C8B-B14F-4D97-AF65-F5344CB8AC3E}">
        <p14:creationId xmlns:p14="http://schemas.microsoft.com/office/powerpoint/2010/main" val="1155455691"/>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5584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
        <p:nvSpPr>
          <p:cNvPr id="3" name="Title 2"/>
          <p:cNvSpPr>
            <a:spLocks noGrp="1"/>
          </p:cNvSpPr>
          <p:nvPr>
            <p:ph type="title"/>
          </p:nvPr>
        </p:nvSpPr>
        <p:spPr>
          <a:xfrm>
            <a:off x="457200" y="1183384"/>
            <a:ext cx="8229600" cy="1143000"/>
          </a:xfrm>
        </p:spPr>
        <p:txBody>
          <a:bodyPr>
            <a:normAutofit/>
          </a:bodyPr>
          <a:lstStyle/>
          <a:p>
            <a:pPr algn="l"/>
            <a:r>
              <a:rPr lang="en-GB" sz="3600" b="1" dirty="0" smtClean="0">
                <a:solidFill>
                  <a:schemeClr val="accent6">
                    <a:lumMod val="75000"/>
                  </a:schemeClr>
                </a:solidFill>
                <a:effectLst>
                  <a:outerShdw blurRad="38100" dist="38100" dir="2700000" algn="tl">
                    <a:srgbClr val="000000">
                      <a:alpha val="43137"/>
                    </a:srgbClr>
                  </a:outerShdw>
                </a:effectLst>
              </a:rPr>
              <a:t>Energy</a:t>
            </a:r>
            <a:endParaRPr lang="en-GB" sz="3600" b="1" dirty="0">
              <a:solidFill>
                <a:schemeClr val="accent6">
                  <a:lumMod val="75000"/>
                </a:schemeClr>
              </a:solidFill>
              <a:effectLst>
                <a:outerShdw blurRad="38100" dist="38100" dir="2700000" algn="tl">
                  <a:srgbClr val="000000">
                    <a:alpha val="43137"/>
                  </a:srgbClr>
                </a:outerShdw>
              </a:effectLst>
            </a:endParaRPr>
          </a:p>
        </p:txBody>
      </p:sp>
      <p:pic>
        <p:nvPicPr>
          <p:cNvPr id="11" name="Picture 5"/>
          <p:cNvPicPr>
            <a:picLocks noChangeAspect="1" noChangeArrowheads="1"/>
          </p:cNvPicPr>
          <p:nvPr/>
        </p:nvPicPr>
        <p:blipFill rotWithShape="1">
          <a:blip r:embed="rId5">
            <a:extLst>
              <a:ext uri="{28A0092B-C50C-407E-A947-70E740481C1C}">
                <a14:useLocalDpi xmlns:a14="http://schemas.microsoft.com/office/drawing/2010/main" val="0"/>
              </a:ext>
            </a:extLst>
          </a:blip>
          <a:srcRect l="18877" r="12108" b="12913"/>
          <a:stretch/>
        </p:blipFill>
        <p:spPr bwMode="auto">
          <a:xfrm>
            <a:off x="755576" y="2780928"/>
            <a:ext cx="3672408" cy="30893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2" name="Content Placeholder 8"/>
          <p:cNvSpPr>
            <a:spLocks noGrp="1"/>
          </p:cNvSpPr>
          <p:nvPr>
            <p:ph sz="quarter" idx="4294967295"/>
          </p:nvPr>
        </p:nvSpPr>
        <p:spPr>
          <a:xfrm>
            <a:off x="4427984" y="1217882"/>
            <a:ext cx="4716015" cy="5517232"/>
          </a:xfrm>
          <a:prstGeom prst="rect">
            <a:avLst/>
          </a:prstGeom>
        </p:spPr>
        <p:txBody>
          <a:bodyPr>
            <a:noAutofit/>
          </a:bodyPr>
          <a:lstStyle/>
          <a:p>
            <a:pPr>
              <a:buFont typeface="Wingdings" panose="05000000000000000000" pitchFamily="2" charset="2"/>
              <a:buChar char="Ø"/>
            </a:pPr>
            <a:r>
              <a:rPr lang="en-GB" sz="1800" dirty="0"/>
              <a:t>Fossil fuels phased out - 100% of electricity from renewable energy sources  - no new homes with gas for heating / cooking</a:t>
            </a:r>
          </a:p>
          <a:p>
            <a:pPr>
              <a:buFont typeface="Wingdings" panose="05000000000000000000" pitchFamily="2" charset="2"/>
              <a:buChar char="Ø"/>
            </a:pPr>
            <a:r>
              <a:rPr lang="en-GB" sz="1800" dirty="0" smtClean="0"/>
              <a:t>Local </a:t>
            </a:r>
            <a:r>
              <a:rPr lang="en-GB" sz="1800" dirty="0"/>
              <a:t>renewable energy developments maximised – e.g. solar farms, micro hydro, onshore wind, anaerobic digestion.  </a:t>
            </a:r>
          </a:p>
          <a:p>
            <a:pPr>
              <a:buFont typeface="Wingdings" panose="05000000000000000000" pitchFamily="2" charset="2"/>
              <a:buChar char="Ø"/>
            </a:pPr>
            <a:r>
              <a:rPr lang="en-GB" sz="1800" dirty="0" smtClean="0"/>
              <a:t>Where </a:t>
            </a:r>
            <a:r>
              <a:rPr lang="en-GB" sz="1800" dirty="0"/>
              <a:t>possible, community aims to provide all its own electricity from local renewable sources and to own some of its energy supply.</a:t>
            </a:r>
          </a:p>
          <a:p>
            <a:pPr>
              <a:buFont typeface="Wingdings" panose="05000000000000000000" pitchFamily="2" charset="2"/>
              <a:buChar char="Ø"/>
            </a:pPr>
            <a:r>
              <a:rPr lang="en-GB" sz="1800" dirty="0" smtClean="0"/>
              <a:t>Smart </a:t>
            </a:r>
            <a:r>
              <a:rPr lang="en-GB" sz="1800" dirty="0"/>
              <a:t>houses incorporating battery or other energy storage to enable intermittent renewable electricity  supply (e.g. from solar panels) to be stored to match demand</a:t>
            </a:r>
          </a:p>
          <a:p>
            <a:pPr>
              <a:buFont typeface="Wingdings" panose="05000000000000000000" pitchFamily="2" charset="2"/>
              <a:buChar char="Ø"/>
            </a:pPr>
            <a:r>
              <a:rPr lang="en-GB" sz="1800" dirty="0" smtClean="0"/>
              <a:t>Maximum </a:t>
            </a:r>
            <a:r>
              <a:rPr lang="en-GB" sz="1800" dirty="0"/>
              <a:t>exploitation of district heating systems in dense urban areas (District heating = communally provided heat, circulated through insulated underground pipes to multiple buildings)</a:t>
            </a:r>
          </a:p>
        </p:txBody>
      </p:sp>
    </p:spTree>
    <p:extLst>
      <p:ext uri="{BB962C8B-B14F-4D97-AF65-F5344CB8AC3E}">
        <p14:creationId xmlns:p14="http://schemas.microsoft.com/office/powerpoint/2010/main" val="1866146868"/>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6560" y="0"/>
            <a:ext cx="927304" cy="1013642"/>
          </a:xfrm>
          <a:prstGeom prst="rect">
            <a:avLst/>
          </a:prstGeom>
          <a:noFill/>
          <a:ln>
            <a:noFill/>
          </a:ln>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sp>
        <p:nvSpPr>
          <p:cNvPr id="10" name="Rectangle 2"/>
          <p:cNvSpPr>
            <a:spLocks noGrp="1" noChangeArrowheads="1"/>
          </p:cNvSpPr>
          <p:nvPr>
            <p:ph type="title" idx="4294967295"/>
          </p:nvPr>
        </p:nvSpPr>
        <p:spPr>
          <a:xfrm>
            <a:off x="611560" y="1182672"/>
            <a:ext cx="7884488" cy="1014847"/>
          </a:xfrm>
        </p:spPr>
        <p:txBody>
          <a:bodyPr lIns="0" tIns="0" rIns="0" bIns="0" anchor="t" anchorCtr="0">
            <a:noAutofit/>
          </a:bodyPr>
          <a:lstStyle/>
          <a:p>
            <a:pPr algn="l"/>
            <a:r>
              <a:rPr lang="en-GB" sz="3600" b="1" dirty="0">
                <a:solidFill>
                  <a:schemeClr val="accent6">
                    <a:lumMod val="75000"/>
                  </a:schemeClr>
                </a:solidFill>
                <a:effectLst>
                  <a:outerShdw blurRad="38100" dist="38100" dir="2700000" algn="tl">
                    <a:srgbClr val="000000">
                      <a:alpha val="43137"/>
                    </a:srgbClr>
                  </a:outerShdw>
                </a:effectLst>
              </a:rPr>
              <a:t>Resilience to extreme weather / protecting biodiversity</a:t>
            </a:r>
            <a:endParaRPr lang="en-GB" sz="3600" b="1" dirty="0">
              <a:solidFill>
                <a:schemeClr val="accent6">
                  <a:lumMod val="75000"/>
                </a:schemeClr>
              </a:solidFill>
              <a:effectLst>
                <a:outerShdw blurRad="38100" dist="38100" dir="2700000" algn="tl">
                  <a:srgbClr val="000000">
                    <a:alpha val="43137"/>
                  </a:srgbClr>
                </a:outerShdw>
              </a:effectLst>
              <a:latin typeface="+mn-lt"/>
            </a:endParaRPr>
          </a:p>
        </p:txBody>
      </p:sp>
      <p:pic>
        <p:nvPicPr>
          <p:cNvPr id="12" name="Picture 2" descr="See the source imag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26561" y="4293096"/>
            <a:ext cx="2069606" cy="1439023"/>
          </a:xfrm>
          <a:prstGeom prst="rect">
            <a:avLst/>
          </a:prstGeom>
          <a:noFill/>
          <a:extLst>
            <a:ext uri="{909E8E84-426E-40DD-AFC4-6F175D3DCCD1}">
              <a14:hiddenFill xmlns:a14="http://schemas.microsoft.com/office/drawing/2010/main">
                <a:solidFill>
                  <a:srgbClr val="FFFFFF"/>
                </a:solidFill>
              </a14:hiddenFill>
            </a:ext>
          </a:extLst>
        </p:spPr>
      </p:pic>
      <p:sp>
        <p:nvSpPr>
          <p:cNvPr id="13" name="Content Placeholder 8"/>
          <p:cNvSpPr>
            <a:spLocks noGrp="1"/>
          </p:cNvSpPr>
          <p:nvPr>
            <p:ph sz="quarter" idx="4294967295"/>
          </p:nvPr>
        </p:nvSpPr>
        <p:spPr>
          <a:xfrm>
            <a:off x="2396167" y="2366549"/>
            <a:ext cx="6697775" cy="4660481"/>
          </a:xfrm>
          <a:prstGeom prst="rect">
            <a:avLst/>
          </a:prstGeom>
        </p:spPr>
        <p:txBody>
          <a:bodyPr>
            <a:noAutofit/>
          </a:bodyPr>
          <a:lstStyle/>
          <a:p>
            <a:pPr>
              <a:buFont typeface="Wingdings" panose="05000000000000000000" pitchFamily="2" charset="2"/>
              <a:buChar char="Ø"/>
            </a:pPr>
            <a:r>
              <a:rPr lang="en-GB" sz="1800" dirty="0" smtClean="0"/>
              <a:t>Avoid </a:t>
            </a:r>
            <a:r>
              <a:rPr lang="en-GB" sz="1800" dirty="0"/>
              <a:t>areas of future flood risk</a:t>
            </a:r>
          </a:p>
          <a:p>
            <a:pPr>
              <a:buFont typeface="Wingdings" panose="05000000000000000000" pitchFamily="2" charset="2"/>
              <a:buChar char="Ø"/>
            </a:pPr>
            <a:r>
              <a:rPr lang="en-GB" sz="1800" dirty="0" smtClean="0"/>
              <a:t>All </a:t>
            </a:r>
            <a:r>
              <a:rPr lang="en-GB" sz="1800" dirty="0"/>
              <a:t>suitable development to have sustainable urban drainage systems to manage flooding and provide habitats for wildlife (also delivering cooling effects)</a:t>
            </a:r>
          </a:p>
          <a:p>
            <a:pPr>
              <a:buFont typeface="Wingdings" panose="05000000000000000000" pitchFamily="2" charset="2"/>
              <a:buChar char="Ø"/>
            </a:pPr>
            <a:r>
              <a:rPr lang="en-GB" sz="1800" dirty="0" smtClean="0"/>
              <a:t>New </a:t>
            </a:r>
            <a:r>
              <a:rPr lang="en-GB" sz="1800" dirty="0"/>
              <a:t>development to achieve a net benefit in biodiversity and incorporate wildlife habitat</a:t>
            </a:r>
          </a:p>
          <a:p>
            <a:pPr>
              <a:buFont typeface="Wingdings" panose="05000000000000000000" pitchFamily="2" charset="2"/>
              <a:buChar char="Ø"/>
            </a:pPr>
            <a:r>
              <a:rPr lang="en-GB" sz="1800" dirty="0" smtClean="0"/>
              <a:t>New </a:t>
            </a:r>
            <a:r>
              <a:rPr lang="en-GB" sz="1800" dirty="0"/>
              <a:t>developments to be resilient to overheating and heat stress </a:t>
            </a:r>
          </a:p>
          <a:p>
            <a:pPr>
              <a:buFont typeface="Wingdings" panose="05000000000000000000" pitchFamily="2" charset="2"/>
              <a:buChar char="Ø"/>
            </a:pPr>
            <a:r>
              <a:rPr lang="en-GB" sz="1800" dirty="0"/>
              <a:t>N</a:t>
            </a:r>
            <a:r>
              <a:rPr lang="en-GB" sz="1800" dirty="0" smtClean="0"/>
              <a:t>ew </a:t>
            </a:r>
            <a:r>
              <a:rPr lang="en-GB" sz="1800" dirty="0"/>
              <a:t>development to incorporate green roofs and walls to manage flooding and heat stress (especially in urban areas)</a:t>
            </a:r>
          </a:p>
          <a:p>
            <a:pPr>
              <a:buFont typeface="Wingdings" panose="05000000000000000000" pitchFamily="2" charset="2"/>
              <a:buChar char="Ø"/>
            </a:pPr>
            <a:r>
              <a:rPr lang="en-GB" sz="1800" dirty="0" smtClean="0"/>
              <a:t>Tree </a:t>
            </a:r>
            <a:r>
              <a:rPr lang="en-GB" sz="1800" dirty="0"/>
              <a:t>planting  / landscaping to manage heat stress (especially in urban areas) and flood risk, provide habitat and mitigate flooding</a:t>
            </a:r>
          </a:p>
          <a:p>
            <a:pPr>
              <a:buFont typeface="Wingdings" panose="05000000000000000000" pitchFamily="2" charset="2"/>
              <a:buChar char="Ø"/>
            </a:pPr>
            <a:r>
              <a:rPr lang="en-GB" sz="1800" dirty="0" smtClean="0"/>
              <a:t>Safeguarding </a:t>
            </a:r>
            <a:r>
              <a:rPr lang="en-GB" sz="1800" dirty="0"/>
              <a:t>carbon sinks (e.g. peat bogs) and tree planting for carbon capture</a:t>
            </a:r>
          </a:p>
          <a:p>
            <a:pPr>
              <a:buFont typeface="Wingdings" panose="05000000000000000000" pitchFamily="2" charset="2"/>
              <a:buChar char="Ø"/>
            </a:pPr>
            <a:r>
              <a:rPr lang="en-GB" sz="1800" dirty="0"/>
              <a:t>Community and local food growing</a:t>
            </a:r>
          </a:p>
          <a:p>
            <a:pPr>
              <a:buFont typeface="Wingdings" panose="05000000000000000000" pitchFamily="2" charset="2"/>
              <a:buChar char="Ø"/>
            </a:pPr>
            <a:endParaRPr lang="en-GB" sz="1800" dirty="0"/>
          </a:p>
        </p:txBody>
      </p:sp>
      <p:pic>
        <p:nvPicPr>
          <p:cNvPr id="14" name="Picture 2"/>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4918" y="2940189"/>
            <a:ext cx="2024069" cy="11377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105740634"/>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89738" y="1145702"/>
            <a:ext cx="7638646" cy="1143000"/>
          </a:xfrm>
        </p:spPr>
        <p:txBody>
          <a:bodyPr>
            <a:normAutofit/>
          </a:bodyPr>
          <a:lstStyle/>
          <a:p>
            <a:pPr algn="l"/>
            <a:r>
              <a:rPr lang="en-GB" sz="3600" b="1" dirty="0" smtClean="0">
                <a:solidFill>
                  <a:schemeClr val="accent6">
                    <a:lumMod val="75000"/>
                  </a:schemeClr>
                </a:solidFill>
                <a:effectLst>
                  <a:outerShdw blurRad="38100" dist="38100" dir="2700000" algn="tl">
                    <a:srgbClr val="000000">
                      <a:alpha val="43137"/>
                    </a:srgbClr>
                  </a:outerShdw>
                </a:effectLst>
              </a:rPr>
              <a:t>Your Neighbourhood Plan</a:t>
            </a:r>
            <a:endParaRPr lang="en-GB" sz="3600" b="1" dirty="0">
              <a:solidFill>
                <a:schemeClr val="accent6">
                  <a:lumMod val="75000"/>
                </a:schemeClr>
              </a:solidFill>
              <a:effectLst>
                <a:outerShdw blurRad="38100" dist="38100" dir="2700000" algn="tl">
                  <a:srgbClr val="000000">
                    <a:alpha val="43137"/>
                  </a:srgbClr>
                </a:outerShdw>
              </a:effectLst>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r="15354"/>
          <a:stretch/>
        </p:blipFill>
        <p:spPr>
          <a:xfrm>
            <a:off x="1447018" y="3374"/>
            <a:ext cx="7740000" cy="1142328"/>
          </a:xfrm>
          <a:prstGeom prst="rect">
            <a:avLst/>
          </a:prstGeom>
        </p:spPr>
      </p:pic>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9738" y="109715"/>
            <a:ext cx="994073" cy="1086628"/>
          </a:xfrm>
          <a:prstGeom prst="rect">
            <a:avLst/>
          </a:prstGeom>
        </p:spPr>
      </p:pic>
      <p:sp>
        <p:nvSpPr>
          <p:cNvPr id="10" name="TextBox 9"/>
          <p:cNvSpPr txBox="1"/>
          <p:nvPr/>
        </p:nvSpPr>
        <p:spPr>
          <a:xfrm>
            <a:off x="1096347" y="2338671"/>
            <a:ext cx="6912768" cy="2862322"/>
          </a:xfrm>
          <a:prstGeom prst="rect">
            <a:avLst/>
          </a:prstGeom>
          <a:noFill/>
        </p:spPr>
        <p:txBody>
          <a:bodyPr wrap="square" rtlCol="0">
            <a:spAutoFit/>
          </a:bodyPr>
          <a:lstStyle/>
          <a:p>
            <a:pPr algn="ctr"/>
            <a:r>
              <a:rPr lang="en-GB" sz="6000" dirty="0" smtClean="0"/>
              <a:t>Insert logo or photo of your Neighbourhood Plan</a:t>
            </a:r>
            <a:endParaRPr lang="en-GB" sz="6000" dirty="0"/>
          </a:p>
        </p:txBody>
      </p:sp>
    </p:spTree>
    <p:extLst>
      <p:ext uri="{BB962C8B-B14F-4D97-AF65-F5344CB8AC3E}">
        <p14:creationId xmlns:p14="http://schemas.microsoft.com/office/powerpoint/2010/main" val="3785748715"/>
      </p:ext>
    </p:extLst>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2"/>
          <p:cNvSpPr>
            <a:spLocks noGrp="1" noChangeArrowheads="1"/>
          </p:cNvSpPr>
          <p:nvPr>
            <p:ph type="title" idx="4294967295"/>
          </p:nvPr>
        </p:nvSpPr>
        <p:spPr>
          <a:xfrm>
            <a:off x="701764" y="1281608"/>
            <a:ext cx="7884488" cy="1014847"/>
          </a:xfrm>
        </p:spPr>
        <p:txBody>
          <a:bodyPr lIns="0" tIns="0" rIns="0" bIns="0" anchor="t" anchorCtr="0">
            <a:noAutofit/>
          </a:bodyPr>
          <a:lstStyle/>
          <a:p>
            <a:pPr algn="l" eaLnBrk="1" hangingPunct="1"/>
            <a:r>
              <a:rPr lang="en-GB" sz="3600" dirty="0" smtClean="0">
                <a:solidFill>
                  <a:schemeClr val="accent6">
                    <a:lumMod val="75000"/>
                  </a:schemeClr>
                </a:solidFill>
                <a:effectLst>
                  <a:outerShdw blurRad="38100" dist="38100" dir="2700000" algn="tl">
                    <a:srgbClr val="000000">
                      <a:alpha val="43137"/>
                    </a:srgbClr>
                  </a:outerShdw>
                </a:effectLst>
                <a:latin typeface="+mn-lt"/>
              </a:rPr>
              <a:t>Climate Change: the latest science</a:t>
            </a:r>
            <a:endParaRPr lang="en-GB" sz="3600" dirty="0">
              <a:solidFill>
                <a:schemeClr val="accent6">
                  <a:lumMod val="75000"/>
                </a:schemeClr>
              </a:solidFill>
              <a:effectLst>
                <a:outerShdw blurRad="38100" dist="38100" dir="2700000" algn="tl">
                  <a:srgbClr val="000000">
                    <a:alpha val="43137"/>
                  </a:srgbClr>
                </a:outerShdw>
              </a:effectLst>
              <a:latin typeface="+mn-lt"/>
            </a:endParaRPr>
          </a:p>
        </p:txBody>
      </p:sp>
      <p:pic>
        <p:nvPicPr>
          <p:cNvPr id="11" name="Picture 10"/>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15" name="Picture 1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1026" name="Picture 2" descr="https://www.ipcc.ch/site/assets/uploads/sites/2/2019/02/SPM1_figure-final-947x1024.png"/>
          <p:cNvPicPr>
            <a:picLocks noChangeAspect="1" noChangeArrowheads="1"/>
          </p:cNvPicPr>
          <p:nvPr/>
        </p:nvPicPr>
        <p:blipFill rotWithShape="1">
          <a:blip r:embed="rId5">
            <a:extLst>
              <a:ext uri="{28A0092B-C50C-407E-A947-70E740481C1C}">
                <a14:useLocalDpi xmlns:a14="http://schemas.microsoft.com/office/drawing/2010/main" val="0"/>
              </a:ext>
            </a:extLst>
          </a:blip>
          <a:srcRect t="15503" b="35770"/>
          <a:stretch/>
        </p:blipFill>
        <p:spPr bwMode="auto">
          <a:xfrm>
            <a:off x="406903" y="1988840"/>
            <a:ext cx="8548483" cy="4504004"/>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6300192" y="6538473"/>
            <a:ext cx="3275856" cy="253916"/>
          </a:xfrm>
          <a:prstGeom prst="rect">
            <a:avLst/>
          </a:prstGeom>
          <a:noFill/>
        </p:spPr>
        <p:txBody>
          <a:bodyPr wrap="square" rtlCol="0">
            <a:spAutoFit/>
          </a:bodyPr>
          <a:lstStyle/>
          <a:p>
            <a:r>
              <a:rPr lang="en-GB" sz="1050" dirty="0" smtClean="0"/>
              <a:t>Source: </a:t>
            </a:r>
            <a:r>
              <a:rPr lang="en-GB" sz="1050" dirty="0">
                <a:hlinkClick r:id="rId6"/>
              </a:rPr>
              <a:t>https://www.ipcc.ch/sr15/chapter/spm/</a:t>
            </a:r>
            <a:endParaRPr lang="en-GB" sz="1050" dirty="0"/>
          </a:p>
        </p:txBody>
      </p:sp>
    </p:spTree>
    <p:extLst>
      <p:ext uri="{BB962C8B-B14F-4D97-AF65-F5344CB8AC3E}">
        <p14:creationId xmlns:p14="http://schemas.microsoft.com/office/powerpoint/2010/main" val="480514297"/>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55847"/>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4" name="Content Placeholder 3">
            <a:hlinkClick r:id="rId5"/>
          </p:cNvPr>
          <p:cNvPicPr>
            <a:picLocks noGrp="1" noChangeAspect="1"/>
          </p:cNvPicPr>
          <p:nvPr>
            <p:ph idx="1"/>
          </p:nvPr>
        </p:nvPicPr>
        <p:blipFill rotWithShape="1">
          <a:blip r:embed="rId6"/>
          <a:srcRect l="16888" t="24497" r="41051" b="28732"/>
          <a:stretch/>
        </p:blipFill>
        <p:spPr>
          <a:xfrm>
            <a:off x="1331640" y="1772816"/>
            <a:ext cx="6336704" cy="3963430"/>
          </a:xfrm>
          <a:prstGeom prst="rect">
            <a:avLst/>
          </a:prstGeom>
        </p:spPr>
      </p:pic>
    </p:spTree>
    <p:extLst>
      <p:ext uri="{BB962C8B-B14F-4D97-AF65-F5344CB8AC3E}">
        <p14:creationId xmlns:p14="http://schemas.microsoft.com/office/powerpoint/2010/main" val="984698045"/>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descr="Image result for heat wave uk 2018"/>
          <p:cNvPicPr>
            <a:picLocks noChangeAspect="1" noChangeArrowheads="1"/>
          </p:cNvPicPr>
          <p:nvPr/>
        </p:nvPicPr>
        <p:blipFill rotWithShape="1">
          <a:blip r:embed="rId3" cstate="screen">
            <a:extLst>
              <a:ext uri="{28A0092B-C50C-407E-A947-70E740481C1C}">
                <a14:useLocalDpi xmlns:a14="http://schemas.microsoft.com/office/drawing/2010/main"/>
              </a:ext>
            </a:extLst>
          </a:blip>
          <a:srcRect t="15780" b="16709"/>
          <a:stretch/>
        </p:blipFill>
        <p:spPr bwMode="auto">
          <a:xfrm>
            <a:off x="611560" y="1853182"/>
            <a:ext cx="3326499" cy="2304256"/>
          </a:xfrm>
          <a:prstGeom prst="rect">
            <a:avLst/>
          </a:prstGeom>
          <a:noFill/>
          <a:extLst>
            <a:ext uri="{909E8E84-426E-40DD-AFC4-6F175D3DCCD1}">
              <a14:hiddenFill xmlns:a14="http://schemas.microsoft.com/office/drawing/2010/main">
                <a:solidFill>
                  <a:srgbClr val="FFFFFF"/>
                </a:solidFill>
              </a14:hiddenFill>
            </a:ext>
          </a:extLst>
        </p:spPr>
      </p:pic>
      <p:pic>
        <p:nvPicPr>
          <p:cNvPr id="15362" name="Picture 2" descr="Image result for climate change + flooding"/>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624835" y="4282779"/>
            <a:ext cx="3326499" cy="2304256"/>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2" descr="Image result for uk grass fires"/>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5381836" y="4328778"/>
            <a:ext cx="3326499" cy="2212257"/>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age result for somerset floods"/>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5347778" y="1998221"/>
            <a:ext cx="3360557" cy="21592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326560" y="0"/>
            <a:ext cx="927304" cy="1013642"/>
          </a:xfrm>
          <a:prstGeom prst="rect">
            <a:avLst/>
          </a:prstGeom>
          <a:noFill/>
          <a:ln>
            <a:noFill/>
          </a:ln>
        </p:spPr>
      </p:pic>
      <p:pic>
        <p:nvPicPr>
          <p:cNvPr id="9" name="Picture 8"/>
          <p:cNvPicPr>
            <a:picLocks noChangeAspect="1"/>
          </p:cNvPicPr>
          <p:nvPr/>
        </p:nvPicPr>
        <p:blipFill rotWithShape="1">
          <a:blip r:embed="rId8"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sp>
        <p:nvSpPr>
          <p:cNvPr id="10" name="Rectangle 2"/>
          <p:cNvSpPr>
            <a:spLocks noGrp="1" noChangeArrowheads="1"/>
          </p:cNvSpPr>
          <p:nvPr>
            <p:ph type="title" idx="4294967295"/>
          </p:nvPr>
        </p:nvSpPr>
        <p:spPr>
          <a:xfrm>
            <a:off x="611560" y="1182672"/>
            <a:ext cx="7884488" cy="1014847"/>
          </a:xfrm>
        </p:spPr>
        <p:txBody>
          <a:bodyPr lIns="0" tIns="0" rIns="0" bIns="0" anchor="t" anchorCtr="0">
            <a:noAutofit/>
          </a:bodyPr>
          <a:lstStyle/>
          <a:p>
            <a:pPr algn="l" eaLnBrk="1" hangingPunct="1"/>
            <a:r>
              <a:rPr lang="en-GB" sz="3600" dirty="0" smtClean="0">
                <a:solidFill>
                  <a:schemeClr val="accent6">
                    <a:lumMod val="75000"/>
                  </a:schemeClr>
                </a:solidFill>
                <a:effectLst>
                  <a:outerShdw blurRad="38100" dist="38100" dir="2700000" algn="tl">
                    <a:srgbClr val="000000">
                      <a:alpha val="43137"/>
                    </a:srgbClr>
                  </a:outerShdw>
                </a:effectLst>
                <a:latin typeface="+mn-lt"/>
              </a:rPr>
              <a:t>UK Climate Change Impacts </a:t>
            </a:r>
            <a:endParaRPr lang="en-GB" sz="3600" dirty="0">
              <a:solidFill>
                <a:schemeClr val="accent6">
                  <a:lumMod val="75000"/>
                </a:schemeClr>
              </a:solidFill>
              <a:effectLst>
                <a:outerShdw blurRad="38100" dist="38100" dir="2700000" algn="tl">
                  <a:srgbClr val="000000">
                    <a:alpha val="43137"/>
                  </a:srgbClr>
                </a:outerShdw>
              </a:effectLst>
              <a:latin typeface="+mn-lt"/>
            </a:endParaRPr>
          </a:p>
        </p:txBody>
      </p:sp>
    </p:spTree>
    <p:extLst>
      <p:ext uri="{BB962C8B-B14F-4D97-AF65-F5344CB8AC3E}">
        <p14:creationId xmlns:p14="http://schemas.microsoft.com/office/powerpoint/2010/main" val="4070842614"/>
      </p:ext>
    </p:extLst>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8580" y="1129165"/>
            <a:ext cx="7884488" cy="648072"/>
          </a:xfrm>
        </p:spPr>
        <p:txBody>
          <a:bodyPr lIns="0" tIns="0" rIns="0" bIns="0" anchor="t" anchorCtr="0">
            <a:noAutofit/>
          </a:bodyPr>
          <a:lstStyle/>
          <a:p>
            <a:pPr algn="l" fontAlgn="base">
              <a:spcAft>
                <a:spcPct val="0"/>
              </a:spcAft>
              <a:defRPr/>
            </a:pPr>
            <a:r>
              <a:rPr lang="en-GB" sz="3600" dirty="0" smtClean="0">
                <a:solidFill>
                  <a:schemeClr val="accent6">
                    <a:lumMod val="75000"/>
                  </a:schemeClr>
                </a:solidFill>
                <a:effectLst>
                  <a:outerShdw blurRad="38100" dist="38100" dir="2700000" algn="tl">
                    <a:srgbClr val="000000">
                      <a:alpha val="43137"/>
                    </a:srgbClr>
                  </a:outerShdw>
                </a:effectLst>
              </a:rPr>
              <a:t>Climate Action and Activism</a:t>
            </a:r>
            <a:r>
              <a:rPr lang="en-GB" sz="3600" b="1" dirty="0"/>
              <a:t/>
            </a:r>
            <a:br>
              <a:rPr lang="en-GB" sz="3600" b="1" dirty="0"/>
            </a:br>
            <a:endParaRPr lang="en-GB" sz="3600"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11" name="Picture 10"/>
          <p:cNvPicPr>
            <a:picLocks noChangeAspect="1"/>
          </p:cNvPicPr>
          <p:nvPr/>
        </p:nvPicPr>
        <p:blipFill rotWithShape="1">
          <a:blip r:embed="rId4"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pic>
        <p:nvPicPr>
          <p:cNvPr id="1026" name="Picture 2" descr="Extinction Rebellion, the climate protesters disrupting ..."/>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r="7924" b="14652"/>
          <a:stretch/>
        </p:blipFill>
        <p:spPr bwMode="auto">
          <a:xfrm>
            <a:off x="447293" y="1970104"/>
            <a:ext cx="4083531" cy="25202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Youth strike 4 climate: Thousands of school students skip ..."/>
          <p:cNvPicPr>
            <a:picLocks noGrp="1" noChangeAspect="1" noChangeArrowheads="1"/>
          </p:cNvPicPr>
          <p:nvPr>
            <p:ph idx="1"/>
          </p:nvPr>
        </p:nvPicPr>
        <p:blipFill rotWithShape="1">
          <a:blip r:embed="rId6">
            <a:extLst>
              <a:ext uri="{28A0092B-C50C-407E-A947-70E740481C1C}">
                <a14:useLocalDpi xmlns:a14="http://schemas.microsoft.com/office/drawing/2010/main" val="0"/>
              </a:ext>
            </a:extLst>
          </a:blip>
          <a:srcRect t="8461" r="4404"/>
          <a:stretch/>
        </p:blipFill>
        <p:spPr bwMode="auto">
          <a:xfrm>
            <a:off x="4749481" y="4020959"/>
            <a:ext cx="4062162" cy="2593172"/>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p:cNvPicPr>
            <a:picLocks noChangeAspect="1"/>
          </p:cNvPicPr>
          <p:nvPr/>
        </p:nvPicPr>
        <p:blipFill rotWithShape="1">
          <a:blip r:embed="rId7"/>
          <a:srcRect b="35094"/>
          <a:stretch/>
        </p:blipFill>
        <p:spPr>
          <a:xfrm>
            <a:off x="5580112" y="1933956"/>
            <a:ext cx="2619242" cy="2023214"/>
          </a:xfrm>
          <a:prstGeom prst="rect">
            <a:avLst/>
          </a:prstGeom>
        </p:spPr>
      </p:pic>
      <p:pic>
        <p:nvPicPr>
          <p:cNvPr id="8" name="Picture 7"/>
          <p:cNvPicPr>
            <a:picLocks noChangeAspect="1"/>
          </p:cNvPicPr>
          <p:nvPr/>
        </p:nvPicPr>
        <p:blipFill>
          <a:blip r:embed="rId8"/>
          <a:stretch>
            <a:fillRect/>
          </a:stretch>
        </p:blipFill>
        <p:spPr>
          <a:xfrm>
            <a:off x="416461" y="4683252"/>
            <a:ext cx="4333020" cy="1962821"/>
          </a:xfrm>
          <a:prstGeom prst="rect">
            <a:avLst/>
          </a:prstGeom>
        </p:spPr>
      </p:pic>
    </p:spTree>
    <p:extLst>
      <p:ext uri="{BB962C8B-B14F-4D97-AF65-F5344CB8AC3E}">
        <p14:creationId xmlns:p14="http://schemas.microsoft.com/office/powerpoint/2010/main" val="1647313690"/>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24755" y="977966"/>
            <a:ext cx="8229600" cy="1143000"/>
          </a:xfrm>
        </p:spPr>
        <p:txBody>
          <a:bodyPr>
            <a:normAutofit/>
          </a:bodyPr>
          <a:lstStyle/>
          <a:p>
            <a:pPr algn="l"/>
            <a:r>
              <a:rPr lang="en-GB" sz="3600" b="1" dirty="0" smtClean="0">
                <a:solidFill>
                  <a:schemeClr val="accent6">
                    <a:lumMod val="75000"/>
                  </a:schemeClr>
                </a:solidFill>
                <a:effectLst>
                  <a:outerShdw blurRad="38100" dist="38100" dir="2700000" algn="tl">
                    <a:srgbClr val="000000">
                      <a:alpha val="43137"/>
                    </a:srgbClr>
                  </a:outerShdw>
                </a:effectLst>
              </a:rPr>
              <a:t>How planning works</a:t>
            </a:r>
            <a:endParaRPr lang="en-GB" sz="3600" b="1" dirty="0">
              <a:solidFill>
                <a:schemeClr val="accent6">
                  <a:lumMod val="75000"/>
                </a:schemeClr>
              </a:solidFill>
              <a:effectLst>
                <a:outerShdw blurRad="38100" dist="38100" dir="2700000" algn="tl">
                  <a:srgbClr val="000000">
                    <a:alpha val="43137"/>
                  </a:srgbClr>
                </a:outerShdw>
              </a:effectLst>
            </a:endParaRPr>
          </a:p>
        </p:txBody>
      </p:sp>
      <p:pic>
        <p:nvPicPr>
          <p:cNvPr id="7" name="Picture 2" descr="Image result for planning application"/>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r="19278"/>
          <a:stretch/>
        </p:blipFill>
        <p:spPr bwMode="auto">
          <a:xfrm>
            <a:off x="329357" y="2188872"/>
            <a:ext cx="3627501" cy="3165818"/>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rotWithShape="1">
          <a:blip r:embed="rId4" cstate="print">
            <a:extLst>
              <a:ext uri="{28A0092B-C50C-407E-A947-70E740481C1C}">
                <a14:useLocalDpi xmlns:a14="http://schemas.microsoft.com/office/drawing/2010/main" val="0"/>
              </a:ext>
            </a:extLst>
          </a:blip>
          <a:srcRect r="16926"/>
          <a:stretch/>
        </p:blipFill>
        <p:spPr>
          <a:xfrm>
            <a:off x="1547664" y="0"/>
            <a:ext cx="7596336" cy="1155847"/>
          </a:xfrm>
          <a:prstGeom prst="rect">
            <a:avLst/>
          </a:prstGeom>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11" name="Picture 10" descr="Image result for national infrastructure projects uk"/>
          <p:cNvPicPr>
            <a:picLocks noChangeAspect="1" noChangeArrowheads="1"/>
          </p:cNvPicPr>
          <p:nvPr/>
        </p:nvPicPr>
        <p:blipFill rotWithShape="1">
          <a:blip r:embed="rId6" cstate="screen">
            <a:extLst>
              <a:ext uri="{28A0092B-C50C-407E-A947-70E740481C1C}">
                <a14:useLocalDpi xmlns:a14="http://schemas.microsoft.com/office/drawing/2010/main"/>
              </a:ext>
            </a:extLst>
          </a:blip>
          <a:srcRect/>
          <a:stretch/>
        </p:blipFill>
        <p:spPr bwMode="auto">
          <a:xfrm>
            <a:off x="4644008" y="2188871"/>
            <a:ext cx="4242551" cy="31658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618253"/>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sp>
        <p:nvSpPr>
          <p:cNvPr id="10" name="Title 9"/>
          <p:cNvSpPr>
            <a:spLocks noGrp="1"/>
          </p:cNvSpPr>
          <p:nvPr>
            <p:ph type="title"/>
          </p:nvPr>
        </p:nvSpPr>
        <p:spPr>
          <a:xfrm>
            <a:off x="457200" y="1137793"/>
            <a:ext cx="8229600" cy="1143000"/>
          </a:xfrm>
        </p:spPr>
        <p:txBody>
          <a:bodyPr>
            <a:normAutofit/>
          </a:bodyPr>
          <a:lstStyle/>
          <a:p>
            <a:pPr algn="l"/>
            <a:r>
              <a:rPr lang="en-GB" sz="3600" b="1" dirty="0" smtClean="0">
                <a:solidFill>
                  <a:schemeClr val="accent6">
                    <a:lumMod val="75000"/>
                  </a:schemeClr>
                </a:solidFill>
                <a:effectLst>
                  <a:outerShdw blurRad="38100" dist="38100" dir="2700000" algn="tl">
                    <a:srgbClr val="000000">
                      <a:alpha val="43137"/>
                    </a:srgbClr>
                  </a:outerShdw>
                </a:effectLst>
              </a:rPr>
              <a:t>Local </a:t>
            </a:r>
            <a:r>
              <a:rPr lang="en-GB" sz="3600" b="1" dirty="0" smtClean="0">
                <a:solidFill>
                  <a:schemeClr val="accent6">
                    <a:lumMod val="75000"/>
                  </a:schemeClr>
                </a:solidFill>
                <a:effectLst>
                  <a:outerShdw blurRad="38100" dist="38100" dir="2700000" algn="tl">
                    <a:srgbClr val="000000">
                      <a:alpha val="43137"/>
                    </a:srgbClr>
                  </a:outerShdw>
                </a:effectLst>
              </a:rPr>
              <a:t>Plan and Neighbourhood Plan</a:t>
            </a:r>
            <a:endParaRPr lang="en-GB" sz="3600" b="1" dirty="0">
              <a:solidFill>
                <a:schemeClr val="accent6">
                  <a:lumMod val="75000"/>
                </a:schemeClr>
              </a:solidFill>
              <a:effectLst>
                <a:outerShdw blurRad="38100" dist="38100" dir="2700000" algn="tl">
                  <a:srgbClr val="000000">
                    <a:alpha val="43137"/>
                  </a:srgbClr>
                </a:outerShdw>
              </a:effectLst>
            </a:endParaRPr>
          </a:p>
        </p:txBody>
      </p:sp>
      <p:pic>
        <p:nvPicPr>
          <p:cNvPr id="3076" name="Picture 4" descr="https://www.cse.org.uk/img/760/760/3/downloads/image/1515604312_LCNP-aerial.JPG"/>
          <p:cNvPicPr>
            <a:picLocks noChangeAspect="1" noChangeArrowheads="1"/>
          </p:cNvPicPr>
          <p:nvPr/>
        </p:nvPicPr>
        <p:blipFill rotWithShape="1">
          <a:blip r:embed="rId5">
            <a:extLst>
              <a:ext uri="{28A0092B-C50C-407E-A947-70E740481C1C}">
                <a14:useLocalDpi xmlns:a14="http://schemas.microsoft.com/office/drawing/2010/main" val="0"/>
              </a:ext>
            </a:extLst>
          </a:blip>
          <a:srcRect b="24008"/>
          <a:stretch/>
        </p:blipFill>
        <p:spPr bwMode="auto">
          <a:xfrm>
            <a:off x="0" y="2276128"/>
            <a:ext cx="9143999" cy="4681264"/>
          </a:xfrm>
          <a:prstGeom prst="rect">
            <a:avLst/>
          </a:prstGeom>
          <a:solidFill>
            <a:schemeClr val="bg1"/>
          </a:solidFill>
          <a:effectLst>
            <a:outerShdw blurRad="50800" dist="50800" dir="5400000" algn="ctr" rotWithShape="0">
              <a:srgbClr val="000000"/>
            </a:outerShdw>
          </a:effectLst>
          <a:extLst/>
        </p:spPr>
      </p:pic>
      <p:sp>
        <p:nvSpPr>
          <p:cNvPr id="2" name="TextBox 1"/>
          <p:cNvSpPr txBox="1"/>
          <p:nvPr/>
        </p:nvSpPr>
        <p:spPr>
          <a:xfrm>
            <a:off x="457200" y="5673757"/>
            <a:ext cx="8229600" cy="954107"/>
          </a:xfrm>
          <a:prstGeom prst="rect">
            <a:avLst/>
          </a:prstGeom>
          <a:solidFill>
            <a:schemeClr val="bg1">
              <a:lumMod val="95000"/>
            </a:schemeClr>
          </a:solidFill>
          <a:ln w="6350">
            <a:solidFill>
              <a:schemeClr val="bg1"/>
            </a:solidFill>
          </a:ln>
        </p:spPr>
        <p:txBody>
          <a:bodyPr wrap="square" rtlCol="0">
            <a:spAutoFit/>
          </a:bodyPr>
          <a:lstStyle/>
          <a:p>
            <a:pPr algn="ctr"/>
            <a:r>
              <a:rPr lang="en-GB" sz="2800" i="1" dirty="0"/>
              <a:t>Once adopted, neighbourhood plan policies have the same importance as your council’s planning policies</a:t>
            </a:r>
            <a:r>
              <a:rPr lang="en-GB" sz="2800" i="1" dirty="0" smtClean="0"/>
              <a:t>.</a:t>
            </a:r>
            <a:endParaRPr lang="en-GB" sz="2800" i="1" dirty="0"/>
          </a:p>
        </p:txBody>
      </p:sp>
      <p:graphicFrame>
        <p:nvGraphicFramePr>
          <p:cNvPr id="4" name="Diagram 3"/>
          <p:cNvGraphicFramePr/>
          <p:nvPr>
            <p:extLst>
              <p:ext uri="{D42A27DB-BD31-4B8C-83A1-F6EECF244321}">
                <p14:modId xmlns:p14="http://schemas.microsoft.com/office/powerpoint/2010/main" val="3384414950"/>
              </p:ext>
            </p:extLst>
          </p:nvPr>
        </p:nvGraphicFramePr>
        <p:xfrm>
          <a:off x="457200" y="2636912"/>
          <a:ext cx="8229600" cy="2824088"/>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1542268024"/>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11560" y="1340769"/>
            <a:ext cx="7940024" cy="5328592"/>
          </a:xfrm>
        </p:spPr>
        <p:txBody>
          <a:bodyPr lIns="0" tIns="0" rIns="0" bIns="0">
            <a:noAutofit/>
          </a:bodyPr>
          <a:lstStyle/>
          <a:p>
            <a:pPr marL="0" indent="0">
              <a:buNone/>
            </a:pPr>
            <a:r>
              <a:rPr lang="en-GB" sz="3600" b="1" dirty="0" smtClean="0">
                <a:solidFill>
                  <a:schemeClr val="accent6">
                    <a:lumMod val="75000"/>
                  </a:schemeClr>
                </a:solidFill>
                <a:effectLst>
                  <a:outerShdw blurRad="38100" dist="38100" dir="2700000" algn="tl">
                    <a:srgbClr val="000000">
                      <a:alpha val="43137"/>
                    </a:srgbClr>
                  </a:outerShdw>
                </a:effectLst>
              </a:rPr>
              <a:t>Workshop task</a:t>
            </a:r>
          </a:p>
          <a:p>
            <a:pPr marL="0" indent="0">
              <a:spcBef>
                <a:spcPts val="1800"/>
              </a:spcBef>
              <a:buNone/>
            </a:pPr>
            <a:r>
              <a:rPr lang="en-GB" sz="2400" b="1" dirty="0" smtClean="0"/>
              <a:t>“</a:t>
            </a:r>
            <a:r>
              <a:rPr lang="en-GB" sz="2400" b="1" dirty="0"/>
              <a:t>Imagine its 2050. We have cut carbon emissions to nothing and have a </a:t>
            </a:r>
            <a:r>
              <a:rPr lang="en-GB" sz="2400" b="1" dirty="0" smtClean="0"/>
              <a:t>safe stable </a:t>
            </a:r>
            <a:r>
              <a:rPr lang="en-GB" sz="2400" b="1" dirty="0"/>
              <a:t>climate. What have we done to achieve this</a:t>
            </a:r>
            <a:r>
              <a:rPr lang="en-GB" sz="2400" b="1" dirty="0" smtClean="0"/>
              <a:t>?”</a:t>
            </a:r>
            <a:endParaRPr lang="en-GB" sz="2400" b="1" dirty="0"/>
          </a:p>
          <a:p>
            <a:pPr marL="0" indent="0">
              <a:spcBef>
                <a:spcPts val="1800"/>
              </a:spcBef>
              <a:buNone/>
            </a:pPr>
            <a:r>
              <a:rPr lang="en-GB" sz="1800" dirty="0"/>
              <a:t>How have we adapted our </a:t>
            </a:r>
            <a:r>
              <a:rPr lang="en-GB" sz="1800" dirty="0" smtClean="0"/>
              <a:t>town/suburb/village </a:t>
            </a:r>
            <a:r>
              <a:rPr lang="en-GB" sz="1800" dirty="0"/>
              <a:t>to reduce carbon emissions and how have we adapted to the impacts of climate change?   What actions have we carried out and what policies do we have in place. Think about your </a:t>
            </a:r>
            <a:r>
              <a:rPr lang="en-GB" sz="1800" dirty="0" smtClean="0"/>
              <a:t>town/village </a:t>
            </a:r>
            <a:r>
              <a:rPr lang="en-GB" sz="1800" dirty="0"/>
              <a:t>and how and where you live now: </a:t>
            </a:r>
          </a:p>
          <a:p>
            <a:pPr lvl="0">
              <a:spcBef>
                <a:spcPts val="600"/>
              </a:spcBef>
            </a:pPr>
            <a:r>
              <a:rPr lang="en-GB" sz="1800" dirty="0"/>
              <a:t>How we generate electricity and heating</a:t>
            </a:r>
          </a:p>
          <a:p>
            <a:pPr lvl="0">
              <a:spcBef>
                <a:spcPts val="0"/>
              </a:spcBef>
            </a:pPr>
            <a:r>
              <a:rPr lang="en-GB" sz="1800" dirty="0"/>
              <a:t>How we travel (and how much we travel)</a:t>
            </a:r>
          </a:p>
          <a:p>
            <a:pPr lvl="0">
              <a:spcBef>
                <a:spcPts val="0"/>
              </a:spcBef>
            </a:pPr>
            <a:r>
              <a:rPr lang="en-GB" sz="1800" dirty="0"/>
              <a:t>The buildings we live </a:t>
            </a:r>
            <a:r>
              <a:rPr lang="en-GB" sz="1800" dirty="0" smtClean="0"/>
              <a:t>and </a:t>
            </a:r>
            <a:r>
              <a:rPr lang="en-GB" sz="1800" dirty="0"/>
              <a:t>work in</a:t>
            </a:r>
          </a:p>
          <a:p>
            <a:pPr lvl="0">
              <a:spcBef>
                <a:spcPts val="0"/>
              </a:spcBef>
            </a:pPr>
            <a:r>
              <a:rPr lang="en-GB" sz="1800" dirty="0"/>
              <a:t>Where we put housing, offices, shops and services</a:t>
            </a:r>
          </a:p>
          <a:p>
            <a:pPr lvl="0">
              <a:spcBef>
                <a:spcPts val="0"/>
              </a:spcBef>
            </a:pPr>
            <a:r>
              <a:rPr lang="en-GB" sz="1800" dirty="0"/>
              <a:t>How we protect biodiversity</a:t>
            </a:r>
          </a:p>
          <a:p>
            <a:pPr>
              <a:spcBef>
                <a:spcPts val="0"/>
              </a:spcBef>
            </a:pPr>
            <a:r>
              <a:rPr lang="en-GB" sz="1800" dirty="0"/>
              <a:t>How we’ve adapted to extreme </a:t>
            </a:r>
            <a:r>
              <a:rPr lang="en-GB" sz="1800" dirty="0" smtClean="0"/>
              <a:t>weather”</a:t>
            </a:r>
            <a:endParaRPr lang="en-GB" sz="1800"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r="16926"/>
          <a:stretch/>
        </p:blipFill>
        <p:spPr>
          <a:xfrm>
            <a:off x="1547664" y="0"/>
            <a:ext cx="7596336" cy="1142328"/>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spTree>
    <p:extLst>
      <p:ext uri="{BB962C8B-B14F-4D97-AF65-F5344CB8AC3E}">
        <p14:creationId xmlns:p14="http://schemas.microsoft.com/office/powerpoint/2010/main" val="2725121704"/>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0728" y="1114944"/>
            <a:ext cx="7545488" cy="1143000"/>
          </a:xfrm>
        </p:spPr>
        <p:txBody>
          <a:bodyPr lIns="0" tIns="0" rIns="0" bIns="0">
            <a:noAutofit/>
          </a:bodyPr>
          <a:lstStyle/>
          <a:p>
            <a:pPr algn="l"/>
            <a:r>
              <a:rPr lang="en-GB" sz="3600" b="1" dirty="0" smtClean="0">
                <a:solidFill>
                  <a:schemeClr val="accent6">
                    <a:lumMod val="75000"/>
                  </a:schemeClr>
                </a:solidFill>
                <a:effectLst>
                  <a:outerShdw blurRad="38100" dist="38100" dir="2700000" algn="tl">
                    <a:srgbClr val="000000">
                      <a:alpha val="43137"/>
                    </a:srgbClr>
                  </a:outerShdw>
                </a:effectLst>
              </a:rPr>
              <a:t>What can and can’t you have influence over through planning?</a:t>
            </a:r>
            <a:endParaRPr lang="en-GB" sz="3600" b="1" dirty="0">
              <a:solidFill>
                <a:schemeClr val="accent6">
                  <a:lumMod val="75000"/>
                </a:schemeClr>
              </a:solidFill>
              <a:effectLst>
                <a:outerShdw blurRad="38100" dist="38100" dir="2700000" algn="tl">
                  <a:srgbClr val="000000">
                    <a:alpha val="43137"/>
                  </a:srgbClr>
                </a:outerShdw>
              </a:effectLst>
            </a:endParaRPr>
          </a:p>
        </p:txBody>
      </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04336" y="116632"/>
            <a:ext cx="927304" cy="1013642"/>
          </a:xfrm>
          <a:prstGeom prst="rect">
            <a:avLst/>
          </a:prstGeom>
          <a:noFill/>
          <a:ln>
            <a:noFill/>
          </a:ln>
        </p:spPr>
      </p:pic>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r="17713"/>
          <a:stretch/>
        </p:blipFill>
        <p:spPr>
          <a:xfrm>
            <a:off x="1619672" y="-27384"/>
            <a:ext cx="7524328" cy="1142328"/>
          </a:xfrm>
          <a:prstGeom prst="rect">
            <a:avLst/>
          </a:prstGeom>
        </p:spPr>
      </p:pic>
      <p:graphicFrame>
        <p:nvGraphicFramePr>
          <p:cNvPr id="3" name="Diagram 2"/>
          <p:cNvGraphicFramePr/>
          <p:nvPr>
            <p:extLst>
              <p:ext uri="{D42A27DB-BD31-4B8C-83A1-F6EECF244321}">
                <p14:modId xmlns:p14="http://schemas.microsoft.com/office/powerpoint/2010/main" val="1481553487"/>
              </p:ext>
            </p:extLst>
          </p:nvPr>
        </p:nvGraphicFramePr>
        <p:xfrm>
          <a:off x="251520" y="1700808"/>
          <a:ext cx="8683096" cy="5539086"/>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059022122"/>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12074</TotalTime>
  <Words>2768</Words>
  <Application>Microsoft Office PowerPoint</Application>
  <PresentationFormat>On-screen Show (4:3)</PresentationFormat>
  <Paragraphs>203</Paragraphs>
  <Slides>14</Slides>
  <Notes>14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Wingdings</vt:lpstr>
      <vt:lpstr>Office Theme</vt:lpstr>
      <vt:lpstr>PowerPoint Presentation</vt:lpstr>
      <vt:lpstr>Climate Change: the latest science</vt:lpstr>
      <vt:lpstr>PowerPoint Presentation</vt:lpstr>
      <vt:lpstr>UK Climate Change Impacts </vt:lpstr>
      <vt:lpstr>Climate Action and Activism </vt:lpstr>
      <vt:lpstr>How planning works</vt:lpstr>
      <vt:lpstr>Local Plan and Neighbourhood Plan</vt:lpstr>
      <vt:lpstr>PowerPoint Presentation</vt:lpstr>
      <vt:lpstr>What can and can’t you have influence over through planning?</vt:lpstr>
      <vt:lpstr>Buildings</vt:lpstr>
      <vt:lpstr>Transport</vt:lpstr>
      <vt:lpstr>Energy</vt:lpstr>
      <vt:lpstr>Resilience to extreme weather / protecting biodiversity</vt:lpstr>
      <vt:lpstr>Your Neighbourhood Plan</vt:lpstr>
    </vt:vector>
  </TitlesOfParts>
  <Company>Centre for Sustainable Energy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Simon Roberts</dc:creator>
  <cp:lastModifiedBy>Charlotte Leaman</cp:lastModifiedBy>
  <cp:revision>477</cp:revision>
  <cp:lastPrinted>2019-02-26T17:47:41Z</cp:lastPrinted>
  <dcterms:created xsi:type="dcterms:W3CDTF">2010-11-21T14:42:29Z</dcterms:created>
  <dcterms:modified xsi:type="dcterms:W3CDTF">2019-12-13T13:18:29Z</dcterms:modified>
</cp:coreProperties>
</file>